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2"/>
  </p:notesMasterIdLst>
  <p:handoutMasterIdLst>
    <p:handoutMasterId r:id="rId63"/>
  </p:handoutMasterIdLst>
  <p:sldIdLst>
    <p:sldId id="257" r:id="rId2"/>
    <p:sldId id="387" r:id="rId3"/>
    <p:sldId id="389" r:id="rId4"/>
    <p:sldId id="391" r:id="rId5"/>
    <p:sldId id="393" r:id="rId6"/>
    <p:sldId id="395" r:id="rId7"/>
    <p:sldId id="360" r:id="rId8"/>
    <p:sldId id="397" r:id="rId9"/>
    <p:sldId id="399" r:id="rId10"/>
    <p:sldId id="432" r:id="rId11"/>
    <p:sldId id="403" r:id="rId12"/>
    <p:sldId id="405" r:id="rId13"/>
    <p:sldId id="311" r:id="rId14"/>
    <p:sldId id="327" r:id="rId15"/>
    <p:sldId id="383" r:id="rId16"/>
    <p:sldId id="371" r:id="rId17"/>
    <p:sldId id="384" r:id="rId18"/>
    <p:sldId id="411" r:id="rId19"/>
    <p:sldId id="363" r:id="rId20"/>
    <p:sldId id="366" r:id="rId21"/>
    <p:sldId id="347" r:id="rId22"/>
    <p:sldId id="373" r:id="rId23"/>
    <p:sldId id="367" r:id="rId24"/>
    <p:sldId id="368" r:id="rId25"/>
    <p:sldId id="372" r:id="rId26"/>
    <p:sldId id="328" r:id="rId27"/>
    <p:sldId id="364" r:id="rId28"/>
    <p:sldId id="326" r:id="rId29"/>
    <p:sldId id="382" r:id="rId30"/>
    <p:sldId id="361" r:id="rId31"/>
    <p:sldId id="385" r:id="rId32"/>
    <p:sldId id="374" r:id="rId33"/>
    <p:sldId id="353" r:id="rId34"/>
    <p:sldId id="376" r:id="rId35"/>
    <p:sldId id="378" r:id="rId36"/>
    <p:sldId id="433" r:id="rId37"/>
    <p:sldId id="375" r:id="rId38"/>
    <p:sldId id="377" r:id="rId39"/>
    <p:sldId id="434" r:id="rId40"/>
    <p:sldId id="357" r:id="rId41"/>
    <p:sldId id="354" r:id="rId42"/>
    <p:sldId id="439" r:id="rId43"/>
    <p:sldId id="381" r:id="rId44"/>
    <p:sldId id="355" r:id="rId45"/>
    <p:sldId id="358" r:id="rId46"/>
    <p:sldId id="342" r:id="rId47"/>
    <p:sldId id="435" r:id="rId48"/>
    <p:sldId id="351" r:id="rId49"/>
    <p:sldId id="352" r:id="rId50"/>
    <p:sldId id="340" r:id="rId51"/>
    <p:sldId id="421" r:id="rId52"/>
    <p:sldId id="424" r:id="rId53"/>
    <p:sldId id="441" r:id="rId54"/>
    <p:sldId id="422" r:id="rId55"/>
    <p:sldId id="426" r:id="rId56"/>
    <p:sldId id="428" r:id="rId57"/>
    <p:sldId id="430" r:id="rId58"/>
    <p:sldId id="417" r:id="rId59"/>
    <p:sldId id="419" r:id="rId60"/>
    <p:sldId id="274" r:id="rId61"/>
  </p:sldIdLst>
  <p:sldSz cx="9144000" cy="6858000" type="screen4x3"/>
  <p:notesSz cx="7010400" cy="9296400"/>
  <p:defaultTextStyle>
    <a:defPPr>
      <a:defRPr lang="en-US"/>
    </a:defPPr>
    <a:lvl1pPr algn="l" rtl="0" eaLnBrk="0" fontAlgn="base" hangingPunct="0">
      <a:spcBef>
        <a:spcPct val="0"/>
      </a:spcBef>
      <a:spcAft>
        <a:spcPct val="0"/>
      </a:spcAft>
      <a:defRPr sz="2800" b="1" kern="1200">
        <a:solidFill>
          <a:schemeClr val="tx2"/>
        </a:solidFill>
        <a:latin typeface="Garamond" pitchFamily="18" charset="0"/>
        <a:ea typeface="+mn-ea"/>
        <a:cs typeface="+mn-cs"/>
      </a:defRPr>
    </a:lvl1pPr>
    <a:lvl2pPr marL="457200" algn="l" rtl="0" eaLnBrk="0" fontAlgn="base" hangingPunct="0">
      <a:spcBef>
        <a:spcPct val="0"/>
      </a:spcBef>
      <a:spcAft>
        <a:spcPct val="0"/>
      </a:spcAft>
      <a:defRPr sz="2800" b="1" kern="1200">
        <a:solidFill>
          <a:schemeClr val="tx2"/>
        </a:solidFill>
        <a:latin typeface="Garamond" pitchFamily="18" charset="0"/>
        <a:ea typeface="+mn-ea"/>
        <a:cs typeface="+mn-cs"/>
      </a:defRPr>
    </a:lvl2pPr>
    <a:lvl3pPr marL="914400" algn="l" rtl="0" eaLnBrk="0" fontAlgn="base" hangingPunct="0">
      <a:spcBef>
        <a:spcPct val="0"/>
      </a:spcBef>
      <a:spcAft>
        <a:spcPct val="0"/>
      </a:spcAft>
      <a:defRPr sz="2800" b="1" kern="1200">
        <a:solidFill>
          <a:schemeClr val="tx2"/>
        </a:solidFill>
        <a:latin typeface="Garamond" pitchFamily="18" charset="0"/>
        <a:ea typeface="+mn-ea"/>
        <a:cs typeface="+mn-cs"/>
      </a:defRPr>
    </a:lvl3pPr>
    <a:lvl4pPr marL="1371600" algn="l" rtl="0" eaLnBrk="0" fontAlgn="base" hangingPunct="0">
      <a:spcBef>
        <a:spcPct val="0"/>
      </a:spcBef>
      <a:spcAft>
        <a:spcPct val="0"/>
      </a:spcAft>
      <a:defRPr sz="2800" b="1" kern="1200">
        <a:solidFill>
          <a:schemeClr val="tx2"/>
        </a:solidFill>
        <a:latin typeface="Garamond" pitchFamily="18" charset="0"/>
        <a:ea typeface="+mn-ea"/>
        <a:cs typeface="+mn-cs"/>
      </a:defRPr>
    </a:lvl4pPr>
    <a:lvl5pPr marL="1828800" algn="l" rtl="0" eaLnBrk="0" fontAlgn="base" hangingPunct="0">
      <a:spcBef>
        <a:spcPct val="0"/>
      </a:spcBef>
      <a:spcAft>
        <a:spcPct val="0"/>
      </a:spcAft>
      <a:defRPr sz="2800" b="1" kern="1200">
        <a:solidFill>
          <a:schemeClr val="tx2"/>
        </a:solidFill>
        <a:latin typeface="Garamond" pitchFamily="18" charset="0"/>
        <a:ea typeface="+mn-ea"/>
        <a:cs typeface="+mn-cs"/>
      </a:defRPr>
    </a:lvl5pPr>
    <a:lvl6pPr marL="2286000" algn="l" defTabSz="914400" rtl="0" eaLnBrk="1" latinLnBrk="0" hangingPunct="1">
      <a:defRPr sz="2800" b="1" kern="1200">
        <a:solidFill>
          <a:schemeClr val="tx2"/>
        </a:solidFill>
        <a:latin typeface="Garamond" pitchFamily="18" charset="0"/>
        <a:ea typeface="+mn-ea"/>
        <a:cs typeface="+mn-cs"/>
      </a:defRPr>
    </a:lvl6pPr>
    <a:lvl7pPr marL="2743200" algn="l" defTabSz="914400" rtl="0" eaLnBrk="1" latinLnBrk="0" hangingPunct="1">
      <a:defRPr sz="2800" b="1" kern="1200">
        <a:solidFill>
          <a:schemeClr val="tx2"/>
        </a:solidFill>
        <a:latin typeface="Garamond" pitchFamily="18" charset="0"/>
        <a:ea typeface="+mn-ea"/>
        <a:cs typeface="+mn-cs"/>
      </a:defRPr>
    </a:lvl7pPr>
    <a:lvl8pPr marL="3200400" algn="l" defTabSz="914400" rtl="0" eaLnBrk="1" latinLnBrk="0" hangingPunct="1">
      <a:defRPr sz="2800" b="1" kern="1200">
        <a:solidFill>
          <a:schemeClr val="tx2"/>
        </a:solidFill>
        <a:latin typeface="Garamond" pitchFamily="18" charset="0"/>
        <a:ea typeface="+mn-ea"/>
        <a:cs typeface="+mn-cs"/>
      </a:defRPr>
    </a:lvl8pPr>
    <a:lvl9pPr marL="3657600" algn="l" defTabSz="914400" rtl="0" eaLnBrk="1" latinLnBrk="0" hangingPunct="1">
      <a:defRPr sz="2800" b="1" kern="1200">
        <a:solidFill>
          <a:schemeClr val="tx2"/>
        </a:solidFill>
        <a:latin typeface="Garamond"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elyn Brown-Frei" initials="RBF" lastIdx="13" clrIdx="0"/>
  <p:cmAuthor id="1" name="McSpadden, Pamela (CDC/OID/NCEZID)" initials="MP(" lastIdx="36" clrIdx="1">
    <p:extLst/>
  </p:cmAuthor>
  <p:cmAuthor id="2" name="Larson, Bruce R" initials="BRL"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4" autoAdjust="0"/>
    <p:restoredTop sz="94660"/>
  </p:normalViewPr>
  <p:slideViewPr>
    <p:cSldViewPr>
      <p:cViewPr>
        <p:scale>
          <a:sx n="75" d="100"/>
          <a:sy n="75" d="100"/>
        </p:scale>
        <p:origin x="-1968" y="-94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28T09:29:50.816" idx="2">
    <p:pos x="10" y="10"/>
    <p:text>Suggest removing mental retardation.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solidFill>
                  <a:schemeClr val="tx1"/>
                </a:solidFill>
                <a:effectLst/>
                <a:latin typeface="Arial" charset="0"/>
              </a:defRPr>
            </a:lvl1pPr>
          </a:lstStyle>
          <a:p>
            <a:pPr>
              <a:defRPr/>
            </a:pPr>
            <a:fld id="{E2882355-5EB7-4366-9E2D-4893ADD9979D}" type="slidenum">
              <a:rPr lang="en-US"/>
              <a:pPr>
                <a:defRPr/>
              </a:pPr>
              <a:t>‹#›</a:t>
            </a:fld>
            <a:endParaRPr lang="en-US"/>
          </a:p>
        </p:txBody>
      </p:sp>
    </p:spTree>
    <p:extLst>
      <p:ext uri="{BB962C8B-B14F-4D97-AF65-F5344CB8AC3E}">
        <p14:creationId xmlns:p14="http://schemas.microsoft.com/office/powerpoint/2010/main" val="249152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solidFill>
                  <a:schemeClr val="tx1"/>
                </a:solidFill>
                <a:effectLst/>
                <a:latin typeface="Arial" charset="0"/>
              </a:defRPr>
            </a:lvl1pPr>
          </a:lstStyle>
          <a:p>
            <a:pPr>
              <a:defRPr/>
            </a:pPr>
            <a:fld id="{163FE2E4-21AA-4A0A-9C2A-5879BBF3A1FB}" type="slidenum">
              <a:rPr lang="en-US"/>
              <a:pPr>
                <a:defRPr/>
              </a:pPr>
              <a:t>‹#›</a:t>
            </a:fld>
            <a:endParaRPr lang="en-US"/>
          </a:p>
        </p:txBody>
      </p:sp>
    </p:spTree>
    <p:extLst>
      <p:ext uri="{BB962C8B-B14F-4D97-AF65-F5344CB8AC3E}">
        <p14:creationId xmlns:p14="http://schemas.microsoft.com/office/powerpoint/2010/main" val="1680328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900" b="1">
                <a:solidFill>
                  <a:schemeClr val="tx2"/>
                </a:solidFill>
                <a:latin typeface="Garamond" pitchFamily="18" charset="0"/>
              </a:defRPr>
            </a:lvl1pPr>
            <a:lvl2pPr marL="757066" indent="-291179">
              <a:defRPr sz="2900" b="1">
                <a:solidFill>
                  <a:schemeClr val="tx2"/>
                </a:solidFill>
                <a:latin typeface="Garamond" pitchFamily="18" charset="0"/>
              </a:defRPr>
            </a:lvl2pPr>
            <a:lvl3pPr marL="1164717" indent="-232943">
              <a:defRPr sz="2900" b="1">
                <a:solidFill>
                  <a:schemeClr val="tx2"/>
                </a:solidFill>
                <a:latin typeface="Garamond" pitchFamily="18" charset="0"/>
              </a:defRPr>
            </a:lvl3pPr>
            <a:lvl4pPr marL="1630604" indent="-232943">
              <a:defRPr sz="2900" b="1">
                <a:solidFill>
                  <a:schemeClr val="tx2"/>
                </a:solidFill>
                <a:latin typeface="Garamond" pitchFamily="18" charset="0"/>
              </a:defRPr>
            </a:lvl4pPr>
            <a:lvl5pPr marL="2096491" indent="-232943">
              <a:defRPr sz="2900" b="1">
                <a:solidFill>
                  <a:schemeClr val="tx2"/>
                </a:solidFill>
                <a:latin typeface="Garamond" pitchFamily="18" charset="0"/>
              </a:defRPr>
            </a:lvl5pPr>
            <a:lvl6pPr marL="2562377" indent="-232943" eaLnBrk="0" fontAlgn="base" hangingPunct="0">
              <a:spcBef>
                <a:spcPct val="0"/>
              </a:spcBef>
              <a:spcAft>
                <a:spcPct val="0"/>
              </a:spcAft>
              <a:defRPr sz="2900" b="1">
                <a:solidFill>
                  <a:schemeClr val="tx2"/>
                </a:solidFill>
                <a:latin typeface="Garamond" pitchFamily="18" charset="0"/>
              </a:defRPr>
            </a:lvl6pPr>
            <a:lvl7pPr marL="3028264" indent="-232943" eaLnBrk="0" fontAlgn="base" hangingPunct="0">
              <a:spcBef>
                <a:spcPct val="0"/>
              </a:spcBef>
              <a:spcAft>
                <a:spcPct val="0"/>
              </a:spcAft>
              <a:defRPr sz="2900" b="1">
                <a:solidFill>
                  <a:schemeClr val="tx2"/>
                </a:solidFill>
                <a:latin typeface="Garamond" pitchFamily="18" charset="0"/>
              </a:defRPr>
            </a:lvl7pPr>
            <a:lvl8pPr marL="3494151" indent="-232943" eaLnBrk="0" fontAlgn="base" hangingPunct="0">
              <a:spcBef>
                <a:spcPct val="0"/>
              </a:spcBef>
              <a:spcAft>
                <a:spcPct val="0"/>
              </a:spcAft>
              <a:defRPr sz="2900" b="1">
                <a:solidFill>
                  <a:schemeClr val="tx2"/>
                </a:solidFill>
                <a:latin typeface="Garamond" pitchFamily="18" charset="0"/>
              </a:defRPr>
            </a:lvl8pPr>
            <a:lvl9pPr marL="3960038" indent="-232943" eaLnBrk="0" fontAlgn="base" hangingPunct="0">
              <a:spcBef>
                <a:spcPct val="0"/>
              </a:spcBef>
              <a:spcAft>
                <a:spcPct val="0"/>
              </a:spcAft>
              <a:defRPr sz="2900" b="1">
                <a:solidFill>
                  <a:schemeClr val="tx2"/>
                </a:solidFill>
                <a:latin typeface="Garamond" pitchFamily="18" charset="0"/>
              </a:defRPr>
            </a:lvl9pPr>
          </a:lstStyle>
          <a:p>
            <a:fld id="{D8769B4A-82A2-4822-AC62-F410845792CD}" type="slidenum">
              <a:rPr lang="en-US" altLang="en-US" sz="1200" b="0">
                <a:solidFill>
                  <a:schemeClr val="tx1"/>
                </a:solidFill>
                <a:latin typeface="Arial" charset="0"/>
              </a:rPr>
              <a:pPr/>
              <a:t>1</a:t>
            </a:fld>
            <a:endParaRPr lang="en-US" altLang="en-US" sz="1200" b="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5442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p>
        </p:txBody>
      </p:sp>
      <p:sp>
        <p:nvSpPr>
          <p:cNvPr id="38916" name="Slide Number Placeholder 3"/>
          <p:cNvSpPr>
            <a:spLocks noGrp="1"/>
          </p:cNvSpPr>
          <p:nvPr>
            <p:ph type="sldNum" sz="quarter" idx="5"/>
          </p:nvPr>
        </p:nvSpPr>
        <p:spPr>
          <a:noFill/>
        </p:spPr>
        <p:txBody>
          <a:bodyPr/>
          <a:lstStyle>
            <a:lvl1pPr>
              <a:defRPr sz="2800" b="1">
                <a:solidFill>
                  <a:schemeClr val="tx2"/>
                </a:solidFill>
                <a:latin typeface="Garamond" pitchFamily="18" charset="0"/>
              </a:defRPr>
            </a:lvl1pPr>
            <a:lvl2pPr marL="742909" indent="-285734">
              <a:defRPr sz="2800" b="1">
                <a:solidFill>
                  <a:schemeClr val="tx2"/>
                </a:solidFill>
                <a:latin typeface="Garamond" pitchFamily="18" charset="0"/>
              </a:defRPr>
            </a:lvl2pPr>
            <a:lvl3pPr marL="1142937" indent="-228587">
              <a:defRPr sz="2800" b="1">
                <a:solidFill>
                  <a:schemeClr val="tx2"/>
                </a:solidFill>
                <a:latin typeface="Garamond" pitchFamily="18" charset="0"/>
              </a:defRPr>
            </a:lvl3pPr>
            <a:lvl4pPr marL="1600111" indent="-228587">
              <a:defRPr sz="2800" b="1">
                <a:solidFill>
                  <a:schemeClr val="tx2"/>
                </a:solidFill>
                <a:latin typeface="Garamond" pitchFamily="18" charset="0"/>
              </a:defRPr>
            </a:lvl4pPr>
            <a:lvl5pPr marL="2057287" indent="-228587">
              <a:defRPr sz="2800" b="1">
                <a:solidFill>
                  <a:schemeClr val="tx2"/>
                </a:solidFill>
                <a:latin typeface="Garamond" pitchFamily="18" charset="0"/>
              </a:defRPr>
            </a:lvl5pPr>
            <a:lvl6pPr marL="2514461" indent="-228587" eaLnBrk="0" fontAlgn="base" hangingPunct="0">
              <a:spcBef>
                <a:spcPct val="0"/>
              </a:spcBef>
              <a:spcAft>
                <a:spcPct val="0"/>
              </a:spcAft>
              <a:defRPr sz="2800" b="1">
                <a:solidFill>
                  <a:schemeClr val="tx2"/>
                </a:solidFill>
                <a:latin typeface="Garamond" pitchFamily="18" charset="0"/>
              </a:defRPr>
            </a:lvl6pPr>
            <a:lvl7pPr marL="2971635" indent="-228587" eaLnBrk="0" fontAlgn="base" hangingPunct="0">
              <a:spcBef>
                <a:spcPct val="0"/>
              </a:spcBef>
              <a:spcAft>
                <a:spcPct val="0"/>
              </a:spcAft>
              <a:defRPr sz="2800" b="1">
                <a:solidFill>
                  <a:schemeClr val="tx2"/>
                </a:solidFill>
                <a:latin typeface="Garamond" pitchFamily="18" charset="0"/>
              </a:defRPr>
            </a:lvl7pPr>
            <a:lvl8pPr marL="3428811" indent="-228587" eaLnBrk="0" fontAlgn="base" hangingPunct="0">
              <a:spcBef>
                <a:spcPct val="0"/>
              </a:spcBef>
              <a:spcAft>
                <a:spcPct val="0"/>
              </a:spcAft>
              <a:defRPr sz="2800" b="1">
                <a:solidFill>
                  <a:schemeClr val="tx2"/>
                </a:solidFill>
                <a:latin typeface="Garamond" pitchFamily="18" charset="0"/>
              </a:defRPr>
            </a:lvl8pPr>
            <a:lvl9pPr marL="3885985" indent="-228587" eaLnBrk="0" fontAlgn="base" hangingPunct="0">
              <a:spcBef>
                <a:spcPct val="0"/>
              </a:spcBef>
              <a:spcAft>
                <a:spcPct val="0"/>
              </a:spcAft>
              <a:defRPr sz="2800" b="1">
                <a:solidFill>
                  <a:schemeClr val="tx2"/>
                </a:solidFill>
                <a:latin typeface="Garamond" pitchFamily="18" charset="0"/>
              </a:defRPr>
            </a:lvl9pPr>
          </a:lstStyle>
          <a:p>
            <a:fld id="{F789769D-71A4-4371-AC5D-EF244B8995C1}" type="slidenum">
              <a:rPr lang="en-US" altLang="en-US" sz="1200" b="0">
                <a:solidFill>
                  <a:schemeClr val="tx1"/>
                </a:solidFill>
                <a:latin typeface="Arial" charset="0"/>
              </a:rPr>
              <a:pPr/>
              <a:t>6</a:t>
            </a:fld>
            <a:endParaRPr lang="en-US" altLang="en-US" sz="1200" b="0">
              <a:solidFill>
                <a:schemeClr val="tx1"/>
              </a:solidFill>
              <a:latin typeface="Arial" charset="0"/>
            </a:endParaRPr>
          </a:p>
        </p:txBody>
      </p:sp>
    </p:spTree>
    <p:extLst>
      <p:ext uri="{BB962C8B-B14F-4D97-AF65-F5344CB8AC3E}">
        <p14:creationId xmlns:p14="http://schemas.microsoft.com/office/powerpoint/2010/main" val="180067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a:defRPr sz="2800" b="1">
                <a:solidFill>
                  <a:schemeClr val="tx2"/>
                </a:solidFill>
                <a:latin typeface="Garamond" pitchFamily="18" charset="0"/>
              </a:defRPr>
            </a:lvl1pPr>
            <a:lvl2pPr marL="742909" indent="-285734">
              <a:defRPr sz="2800" b="1">
                <a:solidFill>
                  <a:schemeClr val="tx2"/>
                </a:solidFill>
                <a:latin typeface="Garamond" pitchFamily="18" charset="0"/>
              </a:defRPr>
            </a:lvl2pPr>
            <a:lvl3pPr marL="1142937" indent="-228587">
              <a:defRPr sz="2800" b="1">
                <a:solidFill>
                  <a:schemeClr val="tx2"/>
                </a:solidFill>
                <a:latin typeface="Garamond" pitchFamily="18" charset="0"/>
              </a:defRPr>
            </a:lvl3pPr>
            <a:lvl4pPr marL="1600111" indent="-228587">
              <a:defRPr sz="2800" b="1">
                <a:solidFill>
                  <a:schemeClr val="tx2"/>
                </a:solidFill>
                <a:latin typeface="Garamond" pitchFamily="18" charset="0"/>
              </a:defRPr>
            </a:lvl4pPr>
            <a:lvl5pPr marL="2057287" indent="-228587">
              <a:defRPr sz="2800" b="1">
                <a:solidFill>
                  <a:schemeClr val="tx2"/>
                </a:solidFill>
                <a:latin typeface="Garamond" pitchFamily="18" charset="0"/>
              </a:defRPr>
            </a:lvl5pPr>
            <a:lvl6pPr marL="2514461" indent="-228587" eaLnBrk="0" fontAlgn="base" hangingPunct="0">
              <a:spcBef>
                <a:spcPct val="0"/>
              </a:spcBef>
              <a:spcAft>
                <a:spcPct val="0"/>
              </a:spcAft>
              <a:defRPr sz="2800" b="1">
                <a:solidFill>
                  <a:schemeClr val="tx2"/>
                </a:solidFill>
                <a:latin typeface="Garamond" pitchFamily="18" charset="0"/>
              </a:defRPr>
            </a:lvl6pPr>
            <a:lvl7pPr marL="2971635" indent="-228587" eaLnBrk="0" fontAlgn="base" hangingPunct="0">
              <a:spcBef>
                <a:spcPct val="0"/>
              </a:spcBef>
              <a:spcAft>
                <a:spcPct val="0"/>
              </a:spcAft>
              <a:defRPr sz="2800" b="1">
                <a:solidFill>
                  <a:schemeClr val="tx2"/>
                </a:solidFill>
                <a:latin typeface="Garamond" pitchFamily="18" charset="0"/>
              </a:defRPr>
            </a:lvl7pPr>
            <a:lvl8pPr marL="3428811" indent="-228587" eaLnBrk="0" fontAlgn="base" hangingPunct="0">
              <a:spcBef>
                <a:spcPct val="0"/>
              </a:spcBef>
              <a:spcAft>
                <a:spcPct val="0"/>
              </a:spcAft>
              <a:defRPr sz="2800" b="1">
                <a:solidFill>
                  <a:schemeClr val="tx2"/>
                </a:solidFill>
                <a:latin typeface="Garamond" pitchFamily="18" charset="0"/>
              </a:defRPr>
            </a:lvl8pPr>
            <a:lvl9pPr marL="3885985" indent="-228587" eaLnBrk="0" fontAlgn="base" hangingPunct="0">
              <a:spcBef>
                <a:spcPct val="0"/>
              </a:spcBef>
              <a:spcAft>
                <a:spcPct val="0"/>
              </a:spcAft>
              <a:defRPr sz="2800" b="1">
                <a:solidFill>
                  <a:schemeClr val="tx2"/>
                </a:solidFill>
                <a:latin typeface="Garamond" pitchFamily="18" charset="0"/>
              </a:defRPr>
            </a:lvl9pPr>
          </a:lstStyle>
          <a:p>
            <a:fld id="{9969CE53-ECFC-41D3-ADEC-E9E84F36ED0D}" type="slidenum">
              <a:rPr lang="en-US" altLang="en-US" sz="1200" b="0">
                <a:solidFill>
                  <a:schemeClr val="tx1"/>
                </a:solidFill>
                <a:latin typeface="Arial" charset="0"/>
              </a:rPr>
              <a:pPr/>
              <a:t>11</a:t>
            </a:fld>
            <a:endParaRPr lang="en-US" altLang="en-US" sz="1200" b="0">
              <a:solidFill>
                <a:schemeClr val="tx1"/>
              </a:solidFill>
              <a:latin typeface="Arial" charset="0"/>
            </a:endParaRPr>
          </a:p>
        </p:txBody>
      </p:sp>
    </p:spTree>
    <p:extLst>
      <p:ext uri="{BB962C8B-B14F-4D97-AF65-F5344CB8AC3E}">
        <p14:creationId xmlns:p14="http://schemas.microsoft.com/office/powerpoint/2010/main" val="81305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a:defRPr sz="2800" b="1">
                <a:solidFill>
                  <a:schemeClr val="tx2"/>
                </a:solidFill>
                <a:latin typeface="Garamond" pitchFamily="18" charset="0"/>
              </a:defRPr>
            </a:lvl1pPr>
            <a:lvl2pPr marL="742909" indent="-285734">
              <a:defRPr sz="2800" b="1">
                <a:solidFill>
                  <a:schemeClr val="tx2"/>
                </a:solidFill>
                <a:latin typeface="Garamond" pitchFamily="18" charset="0"/>
              </a:defRPr>
            </a:lvl2pPr>
            <a:lvl3pPr marL="1142937" indent="-228587">
              <a:defRPr sz="2800" b="1">
                <a:solidFill>
                  <a:schemeClr val="tx2"/>
                </a:solidFill>
                <a:latin typeface="Garamond" pitchFamily="18" charset="0"/>
              </a:defRPr>
            </a:lvl3pPr>
            <a:lvl4pPr marL="1600111" indent="-228587">
              <a:defRPr sz="2800" b="1">
                <a:solidFill>
                  <a:schemeClr val="tx2"/>
                </a:solidFill>
                <a:latin typeface="Garamond" pitchFamily="18" charset="0"/>
              </a:defRPr>
            </a:lvl4pPr>
            <a:lvl5pPr marL="2057287" indent="-228587">
              <a:defRPr sz="2800" b="1">
                <a:solidFill>
                  <a:schemeClr val="tx2"/>
                </a:solidFill>
                <a:latin typeface="Garamond" pitchFamily="18" charset="0"/>
              </a:defRPr>
            </a:lvl5pPr>
            <a:lvl6pPr marL="2514461" indent="-228587" eaLnBrk="0" fontAlgn="base" hangingPunct="0">
              <a:spcBef>
                <a:spcPct val="0"/>
              </a:spcBef>
              <a:spcAft>
                <a:spcPct val="0"/>
              </a:spcAft>
              <a:defRPr sz="2800" b="1">
                <a:solidFill>
                  <a:schemeClr val="tx2"/>
                </a:solidFill>
                <a:latin typeface="Garamond" pitchFamily="18" charset="0"/>
              </a:defRPr>
            </a:lvl6pPr>
            <a:lvl7pPr marL="2971635" indent="-228587" eaLnBrk="0" fontAlgn="base" hangingPunct="0">
              <a:spcBef>
                <a:spcPct val="0"/>
              </a:spcBef>
              <a:spcAft>
                <a:spcPct val="0"/>
              </a:spcAft>
              <a:defRPr sz="2800" b="1">
                <a:solidFill>
                  <a:schemeClr val="tx2"/>
                </a:solidFill>
                <a:latin typeface="Garamond" pitchFamily="18" charset="0"/>
              </a:defRPr>
            </a:lvl7pPr>
            <a:lvl8pPr marL="3428811" indent="-228587" eaLnBrk="0" fontAlgn="base" hangingPunct="0">
              <a:spcBef>
                <a:spcPct val="0"/>
              </a:spcBef>
              <a:spcAft>
                <a:spcPct val="0"/>
              </a:spcAft>
              <a:defRPr sz="2800" b="1">
                <a:solidFill>
                  <a:schemeClr val="tx2"/>
                </a:solidFill>
                <a:latin typeface="Garamond" pitchFamily="18" charset="0"/>
              </a:defRPr>
            </a:lvl8pPr>
            <a:lvl9pPr marL="3885985" indent="-228587" eaLnBrk="0" fontAlgn="base" hangingPunct="0">
              <a:spcBef>
                <a:spcPct val="0"/>
              </a:spcBef>
              <a:spcAft>
                <a:spcPct val="0"/>
              </a:spcAft>
              <a:defRPr sz="2800" b="1">
                <a:solidFill>
                  <a:schemeClr val="tx2"/>
                </a:solidFill>
                <a:latin typeface="Garamond" pitchFamily="18" charset="0"/>
              </a:defRPr>
            </a:lvl9pPr>
          </a:lstStyle>
          <a:p>
            <a:fld id="{AE04BD30-9226-4324-9158-14B2642F3E1D}" type="slidenum">
              <a:rPr lang="en-US" altLang="en-US" sz="1200" b="0">
                <a:solidFill>
                  <a:schemeClr val="tx1"/>
                </a:solidFill>
                <a:latin typeface="Arial" charset="0"/>
              </a:rPr>
              <a:pPr/>
              <a:t>58</a:t>
            </a:fld>
            <a:endParaRPr lang="en-US" altLang="en-US" sz="1200" b="0">
              <a:solidFill>
                <a:schemeClr val="tx1"/>
              </a:solidFill>
              <a:latin typeface="Arial" charset="0"/>
            </a:endParaRPr>
          </a:p>
        </p:txBody>
      </p:sp>
    </p:spTree>
    <p:extLst>
      <p:ext uri="{BB962C8B-B14F-4D97-AF65-F5344CB8AC3E}">
        <p14:creationId xmlns:p14="http://schemas.microsoft.com/office/powerpoint/2010/main" val="315369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3585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358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6656388"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457200" y="6248400"/>
            <a:ext cx="2133600" cy="476250"/>
          </a:xfrm>
        </p:spPr>
        <p:txBody>
          <a:bodyPr/>
          <a:lstStyle>
            <a:lvl1pPr algn="l">
              <a:defRPr/>
            </a:lvl1pPr>
          </a:lstStyle>
          <a:p>
            <a:pPr>
              <a:defRPr/>
            </a:pPr>
            <a:fld id="{274595E6-5814-41BB-B1E9-A63E3DD26AEB}" type="slidenum">
              <a:rPr lang="en-US"/>
              <a:pPr>
                <a:defRPr/>
              </a:pPr>
              <a:t>‹#›</a:t>
            </a:fld>
            <a:endParaRPr lang="en-US" dirty="0"/>
          </a:p>
        </p:txBody>
      </p:sp>
    </p:spTree>
    <p:extLst>
      <p:ext uri="{BB962C8B-B14F-4D97-AF65-F5344CB8AC3E}">
        <p14:creationId xmlns:p14="http://schemas.microsoft.com/office/powerpoint/2010/main" val="384391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A01E6DC-F52A-4741-8EB2-01A2751A981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2336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21F6FB5-7E87-4332-B050-CEE114ECB7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48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0352822-B044-4B0B-B7E0-0C8048EC294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237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6553200" y="6248400"/>
            <a:ext cx="2133600" cy="476250"/>
          </a:xfr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457200" y="6248400"/>
            <a:ext cx="2133600" cy="476250"/>
          </a:xfrm>
        </p:spPr>
        <p:txBody>
          <a:bodyPr/>
          <a:lstStyle>
            <a:lvl1pPr algn="l">
              <a:defRPr/>
            </a:lvl1pPr>
          </a:lstStyle>
          <a:p>
            <a:pPr>
              <a:defRPr/>
            </a:pPr>
            <a:fld id="{0F466A3D-6E7F-48E9-B424-9BB2AC479AB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8112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F5CA9F3-B308-41D3-994B-56E907B8CC0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405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53200" y="6248400"/>
            <a:ext cx="2133600" cy="476250"/>
          </a:xfrm>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457200" y="6248400"/>
            <a:ext cx="2133600" cy="476250"/>
          </a:xfrm>
        </p:spPr>
        <p:txBody>
          <a:bodyPr/>
          <a:lstStyle>
            <a:lvl1pPr algn="l">
              <a:defRPr/>
            </a:lvl1pPr>
          </a:lstStyle>
          <a:p>
            <a:pPr>
              <a:defRPr/>
            </a:pPr>
            <a:fld id="{7D5E9F49-7232-4DEA-A83A-F8421E2ECED3}"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614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9530226-1E86-4E10-97CD-E1E723CDCF1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88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D273350-6886-48F8-B5FB-B07F46F0417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379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572166-5E1D-4271-9BBA-A34ABDD93846}"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409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6AB414C-4FBE-4072-AE31-E0B0439BA19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979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6F49D10-EC2B-4AF0-8BA5-D6A7EB0C64B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32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US"/>
          </a:p>
        </p:txBody>
      </p:sp>
      <p:sp>
        <p:nvSpPr>
          <p:cNvPr id="3481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latin typeface="Arial" charset="0"/>
              </a:defRPr>
            </a:lvl1pPr>
          </a:lstStyle>
          <a:p>
            <a:pPr>
              <a:defRPr/>
            </a:pPr>
            <a:fld id="{4D65F7AB-3ACF-4898-A56E-1473767A7065}"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482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3482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3482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3482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3482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3482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3482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3482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3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latin typeface="Arial" charset="0"/>
              </a:defRPr>
            </a:lvl1pPr>
          </a:lstStyle>
          <a:p>
            <a:pPr>
              <a:defRPr/>
            </a:pPr>
            <a:endParaRPr lang="en-US"/>
          </a:p>
        </p:txBody>
      </p:sp>
      <p:sp>
        <p:nvSpPr>
          <p:cNvPr id="3483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17" r:id="rId1"/>
    <p:sldLayoutId id="2147483918" r:id="rId2"/>
    <p:sldLayoutId id="2147483908" r:id="rId3"/>
    <p:sldLayoutId id="2147483919"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ublic.Engagement@uscis.dh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cis.gov/i-69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cis.gov/i-693"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c.gov/immigrantrefugeehealth/exams/ti/civil/mental-civil-technical-instructions.html"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c.gov/immigrantrefugeehealth/exams/ti/civil/mental-civil-technical-instructions.html"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ublic.engagement@uscis.dhs.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dc.gov/immigrantrefugeehealth/exams/ti/civil/technical-instructions/civil-surgeons/required-evaluation-components/other-disease-disability.html"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uscis.gov/tools/designated-civil-surgeons" TargetMode="External"/><Relationship Id="rId7" Type="http://schemas.openxmlformats.org/officeDocument/2006/relationships/image" Target="../media/image2.png"/><Relationship Id="rId2" Type="http://schemas.openxmlformats.org/officeDocument/2006/relationships/hyperlink" Target="http://www.uscis.gov/" TargetMode="External"/><Relationship Id="rId1" Type="http://schemas.openxmlformats.org/officeDocument/2006/relationships/slideLayout" Target="../slideLayouts/slideLayout2.xml"/><Relationship Id="rId6" Type="http://schemas.openxmlformats.org/officeDocument/2006/relationships/hyperlink" Target="https://www.uscis.gov/policymanual/HTML/PolicyManual-Volume8-PartC.html" TargetMode="External"/><Relationship Id="rId5" Type="http://schemas.openxmlformats.org/officeDocument/2006/relationships/hyperlink" Target="https://www.uscis.gov/policymanual/HTML/PolicyManual-Volume8-PartB.html" TargetMode="External"/><Relationship Id="rId4" Type="http://schemas.openxmlformats.org/officeDocument/2006/relationships/hyperlink" Target="http://www.cdc.gov/immigrantrefugeehealth/exams/ti/civil/technical-instructions-civil-surge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ublic.engagement@uscis.dhs.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c.gov/immigrantrefugeehealth/exams/ti/civil/technical-instructions-civil-surgeon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cis.gov/i-69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141538"/>
            <a:ext cx="79168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85800" y="762000"/>
            <a:ext cx="7772400" cy="990600"/>
          </a:xfrm>
        </p:spPr>
        <p:txBody>
          <a:bodyPr/>
          <a:lstStyle/>
          <a:p>
            <a:pPr eaLnBrk="1" hangingPunct="1">
              <a:defRPr/>
            </a:pPr>
            <a:r>
              <a:rPr lang="en-US" sz="5400" dirty="0" smtClean="0"/>
              <a:t>Immigration Medical Exams &amp; Form I-693</a:t>
            </a:r>
          </a:p>
        </p:txBody>
      </p:sp>
      <p:sp>
        <p:nvSpPr>
          <p:cNvPr id="3076" name="Rectangle 4"/>
          <p:cNvSpPr>
            <a:spLocks noGrp="1" noChangeArrowheads="1"/>
          </p:cNvSpPr>
          <p:nvPr>
            <p:ph type="subTitle" idx="1"/>
          </p:nvPr>
        </p:nvSpPr>
        <p:spPr>
          <a:xfrm>
            <a:off x="1371600" y="4953000"/>
            <a:ext cx="6400800" cy="1143000"/>
          </a:xfrm>
        </p:spPr>
        <p:txBody>
          <a:bodyPr/>
          <a:lstStyle/>
          <a:p>
            <a:pPr eaLnBrk="1" hangingPunct="1">
              <a:defRPr/>
            </a:pPr>
            <a:r>
              <a:rPr lang="en-US" sz="2800" dirty="0" smtClean="0">
                <a:solidFill>
                  <a:schemeClr val="tx2"/>
                </a:solidFill>
              </a:rPr>
              <a:t>USCIS Civil Surgeon Seminar Series</a:t>
            </a:r>
          </a:p>
          <a:p>
            <a:pPr eaLnBrk="1" hangingPunct="1">
              <a:defRPr/>
            </a:pPr>
            <a:r>
              <a:rPr lang="en-US" sz="2800" dirty="0" smtClean="0">
                <a:solidFill>
                  <a:schemeClr val="tx2"/>
                </a:solidFill>
              </a:rPr>
              <a:t>August 4, 2016</a:t>
            </a:r>
          </a:p>
        </p:txBody>
      </p:sp>
      <p:sp>
        <p:nvSpPr>
          <p:cNvPr id="5125" name="Slide Number Placeholder 1"/>
          <p:cNvSpPr>
            <a:spLocks noGrp="1"/>
          </p:cNvSpPr>
          <p:nvPr>
            <p:ph type="sldNum" sz="quarter" idx="12"/>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B2C3294E-0E20-4905-928E-8CEFF2515353}" type="slidenum">
              <a:rPr lang="en-US" altLang="en-US" sz="1200" smtClean="0">
                <a:latin typeface="Arial" charset="0"/>
              </a:rPr>
              <a:pPr>
                <a:spcBef>
                  <a:spcPct val="0"/>
                </a:spcBef>
                <a:buClrTx/>
                <a:buSzTx/>
                <a:buFontTx/>
                <a:buNone/>
              </a:pPr>
              <a:t>1</a:t>
            </a:fld>
            <a:endParaRPr lang="en-US" altLang="en-US" sz="120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325562"/>
          </a:xfrm>
        </p:spPr>
        <p:txBody>
          <a:bodyPr/>
          <a:lstStyle/>
          <a:p>
            <a:r>
              <a:rPr lang="en-US" altLang="en-US" sz="4000" dirty="0" smtClean="0">
                <a:solidFill>
                  <a:schemeClr val="tx1"/>
                </a:solidFill>
                <a:effectLst/>
              </a:rPr>
              <a:t>The Role of Civil Surgeons</a:t>
            </a:r>
          </a:p>
        </p:txBody>
      </p:sp>
      <p:sp>
        <p:nvSpPr>
          <p:cNvPr id="23555" name="Content Placeholder 2"/>
          <p:cNvSpPr>
            <a:spLocks noGrp="1"/>
          </p:cNvSpPr>
          <p:nvPr>
            <p:ph idx="1"/>
          </p:nvPr>
        </p:nvSpPr>
        <p:spPr>
          <a:xfrm>
            <a:off x="533400" y="1066800"/>
            <a:ext cx="8229600" cy="4343400"/>
          </a:xfrm>
        </p:spPr>
        <p:txBody>
          <a:bodyPr/>
          <a:lstStyle/>
          <a:p>
            <a:pPr>
              <a:spcBef>
                <a:spcPts val="0"/>
              </a:spcBef>
              <a:defRPr/>
            </a:pPr>
            <a:r>
              <a:rPr lang="en-US" altLang="en-US" sz="2400" dirty="0" smtClean="0">
                <a:effectLst/>
              </a:rPr>
              <a:t>Provide applicants with the completed Form I-693 in a sealed envelope.</a:t>
            </a:r>
          </a:p>
          <a:p>
            <a:pPr marL="0" indent="0">
              <a:spcBef>
                <a:spcPts val="0"/>
              </a:spcBef>
              <a:buFont typeface="Wingdings" pitchFamily="2" charset="2"/>
              <a:buNone/>
              <a:defRPr/>
            </a:pPr>
            <a:endParaRPr lang="en-US" altLang="en-US" sz="2400" dirty="0" smtClean="0">
              <a:effectLst/>
            </a:endParaRPr>
          </a:p>
          <a:p>
            <a:pPr>
              <a:spcBef>
                <a:spcPts val="0"/>
              </a:spcBef>
              <a:defRPr/>
            </a:pPr>
            <a:r>
              <a:rPr lang="en-US" altLang="en-US" sz="2400" dirty="0" smtClean="0">
                <a:effectLst/>
              </a:rPr>
              <a:t>Provide applicants with a copy of the medical examination.</a:t>
            </a:r>
          </a:p>
          <a:p>
            <a:pPr marL="0" indent="0">
              <a:spcBef>
                <a:spcPts val="0"/>
              </a:spcBef>
              <a:buFont typeface="Wingdings" pitchFamily="2" charset="2"/>
              <a:buNone/>
              <a:defRPr/>
            </a:pPr>
            <a:endParaRPr lang="en-US" altLang="en-US" sz="2400" dirty="0" smtClean="0">
              <a:effectLst/>
            </a:endParaRPr>
          </a:p>
          <a:p>
            <a:pPr>
              <a:spcBef>
                <a:spcPts val="0"/>
              </a:spcBef>
              <a:defRPr/>
            </a:pPr>
            <a:r>
              <a:rPr lang="en-US" altLang="en-US" sz="2400" dirty="0" smtClean="0">
                <a:effectLst/>
              </a:rPr>
              <a:t>Stay current with the TIs. </a:t>
            </a:r>
          </a:p>
          <a:p>
            <a:pPr marL="0" indent="0">
              <a:spcBef>
                <a:spcPts val="0"/>
              </a:spcBef>
              <a:buFont typeface="Wingdings" pitchFamily="2" charset="2"/>
              <a:buNone/>
              <a:defRPr/>
            </a:pPr>
            <a:endParaRPr lang="en-US" altLang="en-US" sz="2400" dirty="0" smtClean="0">
              <a:effectLst/>
            </a:endParaRPr>
          </a:p>
          <a:p>
            <a:pPr>
              <a:spcBef>
                <a:spcPts val="0"/>
              </a:spcBef>
              <a:defRPr/>
            </a:pPr>
            <a:r>
              <a:rPr lang="en-US" altLang="en-US" sz="2400" dirty="0" smtClean="0">
                <a:effectLst/>
              </a:rPr>
              <a:t>If contact information has changed, notify USCIS within 15 days at </a:t>
            </a:r>
            <a:r>
              <a:rPr lang="en-US" altLang="en-US" sz="2400" dirty="0" smtClean="0">
                <a:effectLst/>
                <a:hlinkClick r:id="rId2"/>
              </a:rPr>
              <a:t>Public.Engagement@uscis.dhs.gov</a:t>
            </a:r>
            <a:r>
              <a:rPr lang="en-US" altLang="en-US" sz="2400" dirty="0" smtClean="0">
                <a:effectLst/>
              </a:rPr>
              <a:t> .</a:t>
            </a:r>
          </a:p>
          <a:p>
            <a:pPr>
              <a:defRPr/>
            </a:pPr>
            <a:endParaRPr lang="en-US" altLang="en-US" sz="2400" dirty="0" smtClean="0">
              <a:effectLst/>
            </a:endParaRPr>
          </a:p>
          <a:p>
            <a:pPr marL="0" indent="0">
              <a:buNone/>
              <a:defRPr/>
            </a:pPr>
            <a:r>
              <a:rPr lang="en-US" altLang="en-US" sz="2400" b="1" i="1" dirty="0" smtClean="0">
                <a:effectLst/>
              </a:rPr>
              <a:t>Note:</a:t>
            </a:r>
            <a:r>
              <a:rPr lang="en-US" altLang="en-US" sz="2400" dirty="0" smtClean="0">
                <a:effectLst/>
              </a:rPr>
              <a:t> only USCIS determines whether the applicant is admissible or inadmissible.</a:t>
            </a:r>
          </a:p>
          <a:p>
            <a:pPr>
              <a:defRPr/>
            </a:pPr>
            <a:endParaRPr lang="en-US" altLang="en-US" sz="2400" dirty="0" smtClean="0">
              <a:effectLst/>
            </a:endParaRPr>
          </a:p>
          <a:p>
            <a:pPr>
              <a:defRPr/>
            </a:pPr>
            <a:endParaRPr lang="en-US" altLang="en-US" sz="2400" dirty="0" smtClean="0">
              <a:effectLst/>
            </a:endParaRPr>
          </a:p>
        </p:txBody>
      </p:sp>
      <p:sp>
        <p:nvSpPr>
          <p:cNvPr id="26628"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B0DB1A9D-DEDB-48C3-94DF-4AECA4D26038}" type="slidenum">
              <a:rPr lang="en-US" altLang="en-US" sz="1200" smtClean="0">
                <a:latin typeface="Arial" charset="0"/>
              </a:rPr>
              <a:pPr>
                <a:spcBef>
                  <a:spcPct val="0"/>
                </a:spcBef>
                <a:buClrTx/>
                <a:buSzTx/>
                <a:buFontTx/>
                <a:buNone/>
              </a:pPr>
              <a:t>10</a:t>
            </a:fld>
            <a:endParaRPr lang="en-US" altLang="en-US" sz="1200" dirty="0" smtClean="0">
              <a:latin typeface="Arial" charset="0"/>
            </a:endParaRP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84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n-US" altLang="en-US" sz="4000" dirty="0" smtClean="0">
                <a:solidFill>
                  <a:schemeClr val="tx1"/>
                </a:solidFill>
                <a:effectLst/>
              </a:rPr>
              <a:t>The Role of Civil Surgeons</a:t>
            </a:r>
          </a:p>
        </p:txBody>
      </p:sp>
      <p:sp>
        <p:nvSpPr>
          <p:cNvPr id="119811" name="Rectangle 3"/>
          <p:cNvSpPr>
            <a:spLocks noGrp="1" noChangeArrowheads="1"/>
          </p:cNvSpPr>
          <p:nvPr>
            <p:ph type="body" idx="1"/>
          </p:nvPr>
        </p:nvSpPr>
        <p:spPr>
          <a:xfrm>
            <a:off x="504825" y="1295400"/>
            <a:ext cx="8229600" cy="4953000"/>
          </a:xfrm>
        </p:spPr>
        <p:txBody>
          <a:bodyPr/>
          <a:lstStyle/>
          <a:p>
            <a:pPr marL="0" indent="0" eaLnBrk="1" hangingPunct="1">
              <a:buNone/>
              <a:defRPr/>
            </a:pPr>
            <a:endParaRPr lang="en-US" sz="2400" b="1" dirty="0" smtClean="0">
              <a:effectLst/>
            </a:endParaRPr>
          </a:p>
          <a:p>
            <a:pPr marL="0" indent="0" eaLnBrk="1" hangingPunct="1">
              <a:buNone/>
              <a:defRPr/>
            </a:pPr>
            <a:r>
              <a:rPr lang="en-US" b="1" dirty="0" smtClean="0">
                <a:effectLst/>
              </a:rPr>
              <a:t>Referrals</a:t>
            </a:r>
            <a:endParaRPr lang="en-US" dirty="0" smtClean="0">
              <a:effectLst/>
            </a:endParaRPr>
          </a:p>
          <a:p>
            <a:pPr marL="0" indent="0" eaLnBrk="1" hangingPunct="1">
              <a:spcBef>
                <a:spcPts val="0"/>
              </a:spcBef>
              <a:buNone/>
              <a:defRPr/>
            </a:pPr>
            <a:endParaRPr lang="en-US" sz="2400" dirty="0" smtClean="0">
              <a:effectLst/>
            </a:endParaRPr>
          </a:p>
          <a:p>
            <a:pPr eaLnBrk="1" hangingPunct="1">
              <a:spcBef>
                <a:spcPts val="0"/>
              </a:spcBef>
              <a:defRPr/>
            </a:pPr>
            <a:r>
              <a:rPr lang="en-US" sz="2400" dirty="0" smtClean="0">
                <a:effectLst/>
              </a:rPr>
              <a:t>Civil surgeons must refer foreign nationals when:</a:t>
            </a:r>
          </a:p>
          <a:p>
            <a:pPr marL="0" indent="0" eaLnBrk="1" hangingPunct="1">
              <a:spcBef>
                <a:spcPts val="0"/>
              </a:spcBef>
              <a:buNone/>
              <a:defRPr/>
            </a:pPr>
            <a:endParaRPr lang="en-US" sz="2400" dirty="0" smtClean="0">
              <a:effectLst/>
            </a:endParaRPr>
          </a:p>
          <a:p>
            <a:pPr marL="0" indent="0" eaLnBrk="1" hangingPunct="1">
              <a:spcBef>
                <a:spcPts val="0"/>
              </a:spcBef>
              <a:buNone/>
              <a:defRPr/>
            </a:pPr>
            <a:r>
              <a:rPr lang="en-US" sz="2400" dirty="0">
                <a:effectLst/>
              </a:rPr>
              <a:t>	</a:t>
            </a:r>
            <a:r>
              <a:rPr lang="en-US" sz="2400" dirty="0" smtClean="0">
                <a:effectLst/>
              </a:rPr>
              <a:t>* required under the TIs;  </a:t>
            </a:r>
          </a:p>
          <a:p>
            <a:pPr marL="0" indent="0" eaLnBrk="1" hangingPunct="1">
              <a:spcBef>
                <a:spcPts val="0"/>
              </a:spcBef>
              <a:buNone/>
              <a:defRPr/>
            </a:pPr>
            <a:endParaRPr lang="en-US" sz="2400" dirty="0" smtClean="0">
              <a:effectLst/>
            </a:endParaRPr>
          </a:p>
          <a:p>
            <a:pPr marL="0" indent="0" eaLnBrk="1" hangingPunct="1">
              <a:spcBef>
                <a:spcPts val="0"/>
              </a:spcBef>
              <a:buNone/>
              <a:defRPr/>
            </a:pPr>
            <a:r>
              <a:rPr lang="en-US" sz="2400" dirty="0">
                <a:effectLst/>
              </a:rPr>
              <a:t>	</a:t>
            </a:r>
            <a:r>
              <a:rPr lang="en-US" sz="2400" dirty="0" smtClean="0">
                <a:effectLst/>
              </a:rPr>
              <a:t>* civil surgeon is unable </a:t>
            </a:r>
            <a:r>
              <a:rPr lang="en-US" sz="2400" dirty="0">
                <a:effectLst/>
              </a:rPr>
              <a:t>to make a definitive diagnosis or </a:t>
            </a:r>
            <a:r>
              <a:rPr lang="en-US" sz="2400" dirty="0" smtClean="0">
                <a:effectLst/>
              </a:rPr>
              <a:t>is 	unable to </a:t>
            </a:r>
            <a:r>
              <a:rPr lang="en-US" sz="2400" dirty="0">
                <a:effectLst/>
              </a:rPr>
              <a:t>determine whether a disease or disorder is a Class </a:t>
            </a:r>
            <a:r>
              <a:rPr lang="en-US" sz="2400" dirty="0" smtClean="0">
                <a:effectLst/>
              </a:rPr>
              <a:t>	A </a:t>
            </a:r>
            <a:r>
              <a:rPr lang="en-US" sz="2400" dirty="0">
                <a:effectLst/>
              </a:rPr>
              <a:t>or a Class B condition. </a:t>
            </a:r>
            <a:endParaRPr lang="en-US" sz="2400" dirty="0" smtClean="0">
              <a:effectLst/>
            </a:endParaRPr>
          </a:p>
          <a:p>
            <a:pPr lvl="1" eaLnBrk="1" hangingPunct="1">
              <a:defRPr/>
            </a:pPr>
            <a:endParaRPr lang="en-US" dirty="0">
              <a:effectLst/>
            </a:endParaRPr>
          </a:p>
          <a:p>
            <a:pPr marL="0" lvl="1" indent="0" eaLnBrk="1" hangingPunct="1">
              <a:buNone/>
              <a:defRPr/>
            </a:pPr>
            <a:r>
              <a:rPr lang="en-US" dirty="0" smtClean="0">
                <a:effectLst/>
              </a:rPr>
              <a:t> </a:t>
            </a:r>
            <a:endParaRPr lang="en-US" b="1" dirty="0" smtClean="0"/>
          </a:p>
          <a:p>
            <a:pPr marL="457200" lvl="1" indent="0" eaLnBrk="1" hangingPunct="1">
              <a:buFont typeface="Wingdings" pitchFamily="2" charset="2"/>
              <a:buNone/>
              <a:defRPr/>
            </a:pPr>
            <a:endParaRPr lang="en-US" sz="2000" dirty="0"/>
          </a:p>
          <a:p>
            <a:pPr lvl="1" eaLnBrk="1" hangingPunct="1">
              <a:buFont typeface="Wingdings" pitchFamily="2" charset="2"/>
              <a:buChar char="Ø"/>
              <a:defRPr/>
            </a:pPr>
            <a:endParaRPr lang="en-US" sz="2000" dirty="0" smtClean="0"/>
          </a:p>
          <a:p>
            <a:pPr marL="0" lvl="1" indent="0" eaLnBrk="1" hangingPunct="1">
              <a:buFont typeface="Wingdings" pitchFamily="2" charset="2"/>
              <a:buChar char="Ø"/>
              <a:defRPr/>
            </a:pPr>
            <a:endParaRPr lang="en-US" sz="2000" dirty="0"/>
          </a:p>
          <a:p>
            <a:pPr lvl="1" eaLnBrk="1" hangingPunct="1">
              <a:buFont typeface="Wingdings" pitchFamily="2" charset="2"/>
              <a:buChar char="Ø"/>
              <a:defRPr/>
            </a:pPr>
            <a:endParaRPr lang="en-US" sz="2000" dirty="0"/>
          </a:p>
          <a:p>
            <a:pPr marL="0" lvl="1" indent="0" eaLnBrk="1" hangingPunct="1">
              <a:buFont typeface="Wingdings" pitchFamily="2" charset="2"/>
              <a:buNone/>
              <a:defRPr/>
            </a:pPr>
            <a:endParaRPr lang="en-US" sz="2000" dirty="0" smtClean="0"/>
          </a:p>
        </p:txBody>
      </p:sp>
      <p:sp>
        <p:nvSpPr>
          <p:cNvPr id="24580"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52519715-B438-4C8E-8D10-D1D1A122C669}" type="slidenum">
              <a:rPr lang="en-US" altLang="en-US" sz="1200" smtClean="0">
                <a:latin typeface="Arial" charset="0"/>
              </a:rPr>
              <a:pPr>
                <a:spcBef>
                  <a:spcPct val="0"/>
                </a:spcBef>
                <a:buClrTx/>
                <a:buSzTx/>
                <a:buFontTx/>
                <a:buNone/>
              </a:pPr>
              <a:t>11</a:t>
            </a:fld>
            <a:endParaRPr lang="en-US" altLang="en-US" sz="1200" smtClean="0">
              <a:latin typeface="Arial" charset="0"/>
            </a:endParaRP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3912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27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dirty="0" smtClean="0">
                <a:solidFill>
                  <a:schemeClr val="tx1"/>
                </a:solidFill>
                <a:effectLst/>
              </a:rPr>
              <a:t>The Role of Civil Surgeons</a:t>
            </a:r>
            <a:endParaRPr lang="en-US" sz="4000" dirty="0"/>
          </a:p>
        </p:txBody>
      </p:sp>
      <p:sp>
        <p:nvSpPr>
          <p:cNvPr id="3" name="Content Placeholder 2"/>
          <p:cNvSpPr>
            <a:spLocks noGrp="1"/>
          </p:cNvSpPr>
          <p:nvPr>
            <p:ph idx="1"/>
          </p:nvPr>
        </p:nvSpPr>
        <p:spPr/>
        <p:txBody>
          <a:bodyPr/>
          <a:lstStyle/>
          <a:p>
            <a:pPr marL="0" lvl="2" indent="0" eaLnBrk="1" hangingPunct="1">
              <a:spcBef>
                <a:spcPts val="0"/>
              </a:spcBef>
              <a:buClr>
                <a:schemeClr val="hlink"/>
              </a:buClr>
              <a:buNone/>
              <a:defRPr/>
            </a:pPr>
            <a:r>
              <a:rPr lang="en-US" sz="3200" b="1" dirty="0" smtClean="0">
                <a:effectLst/>
              </a:rPr>
              <a:t>Referrals</a:t>
            </a:r>
            <a:r>
              <a:rPr lang="en-US" sz="3200" dirty="0" smtClean="0">
                <a:effectLst/>
              </a:rPr>
              <a:t> (cont’d)</a:t>
            </a:r>
          </a:p>
          <a:p>
            <a:pPr marL="0" lvl="2" indent="0" eaLnBrk="1" hangingPunct="1">
              <a:spcBef>
                <a:spcPts val="0"/>
              </a:spcBef>
              <a:buClr>
                <a:schemeClr val="hlink"/>
              </a:buClr>
              <a:buNone/>
              <a:defRPr/>
            </a:pPr>
            <a:endParaRPr lang="en-US" dirty="0" smtClean="0">
              <a:effectLst/>
            </a:endParaRPr>
          </a:p>
          <a:p>
            <a:pPr marL="342900" lvl="2" indent="-342900" eaLnBrk="1" hangingPunct="1">
              <a:spcBef>
                <a:spcPts val="0"/>
              </a:spcBef>
              <a:buClr>
                <a:schemeClr val="hlink"/>
              </a:buClr>
              <a:defRPr/>
            </a:pPr>
            <a:r>
              <a:rPr lang="en-US" dirty="0" smtClean="0">
                <a:effectLst/>
              </a:rPr>
              <a:t>Must </a:t>
            </a:r>
            <a:r>
              <a:rPr lang="en-US" dirty="0">
                <a:effectLst/>
              </a:rPr>
              <a:t>ensure that a physician receiving the referral verifies the identity of the applicant and takes the necessary fraud prevention measures, as outlined in the </a:t>
            </a:r>
            <a:r>
              <a:rPr lang="en-US" dirty="0" smtClean="0">
                <a:effectLst/>
                <a:hlinkClick r:id="rId2"/>
              </a:rPr>
              <a:t>Form I-693</a:t>
            </a:r>
            <a:r>
              <a:rPr lang="en-US" dirty="0" smtClean="0">
                <a:effectLst/>
              </a:rPr>
              <a:t> instructions </a:t>
            </a:r>
            <a:r>
              <a:rPr lang="en-US" dirty="0">
                <a:effectLst/>
              </a:rPr>
              <a:t>and the </a:t>
            </a:r>
            <a:r>
              <a:rPr lang="en-US" dirty="0" smtClean="0">
                <a:effectLst/>
              </a:rPr>
              <a:t>TIs.</a:t>
            </a:r>
          </a:p>
          <a:p>
            <a:pPr marL="0" lvl="2" indent="0" eaLnBrk="1" hangingPunct="1">
              <a:spcBef>
                <a:spcPts val="0"/>
              </a:spcBef>
              <a:buClr>
                <a:schemeClr val="hlink"/>
              </a:buClr>
              <a:buNone/>
              <a:defRPr/>
            </a:pPr>
            <a:endParaRPr lang="en-US" dirty="0" smtClean="0">
              <a:effectLst/>
            </a:endParaRPr>
          </a:p>
          <a:p>
            <a:pPr marL="342900" lvl="2" indent="-342900" eaLnBrk="1" hangingPunct="1">
              <a:spcBef>
                <a:spcPts val="0"/>
              </a:spcBef>
              <a:buClr>
                <a:schemeClr val="hlink"/>
              </a:buClr>
              <a:defRPr/>
            </a:pPr>
            <a:r>
              <a:rPr lang="en-US" dirty="0" smtClean="0">
                <a:effectLst/>
              </a:rPr>
              <a:t>The </a:t>
            </a:r>
            <a:r>
              <a:rPr lang="en-US" dirty="0">
                <a:effectLst/>
              </a:rPr>
              <a:t>civil surgeon remains responsible for completing and forwarding the medical report form to the applicant so that the applicant can submit it to a USCIS/DHS official. The report of </a:t>
            </a:r>
            <a:r>
              <a:rPr lang="en-US" dirty="0" smtClean="0">
                <a:effectLst/>
              </a:rPr>
              <a:t>any consulting </a:t>
            </a:r>
            <a:r>
              <a:rPr lang="en-US" dirty="0">
                <a:effectLst/>
              </a:rPr>
              <a:t>physician, as received by the civil surgeon, must be included with the </a:t>
            </a:r>
            <a:r>
              <a:rPr lang="en-US" dirty="0" smtClean="0">
                <a:effectLst/>
              </a:rPr>
              <a:t>Form I-693.</a:t>
            </a:r>
            <a:endParaRPr lang="en-US" dirty="0"/>
          </a:p>
        </p:txBody>
      </p:sp>
      <p:sp>
        <p:nvSpPr>
          <p:cNvPr id="25604"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525753D-07B2-4463-84DB-BC9281C8E78D}" type="slidenum">
              <a:rPr lang="en-US" altLang="en-US" sz="1200" smtClean="0">
                <a:latin typeface="Arial" charset="0"/>
              </a:rPr>
              <a:pPr>
                <a:spcBef>
                  <a:spcPct val="0"/>
                </a:spcBef>
                <a:buClrTx/>
                <a:buSzTx/>
                <a:buFontTx/>
                <a:buNone/>
              </a:pPr>
              <a:t>12</a:t>
            </a:fld>
            <a:endParaRPr lang="en-US" altLang="en-US" sz="1200" smtClean="0">
              <a:latin typeface="Arial" charset="0"/>
            </a:endParaRPr>
          </a:p>
        </p:txBody>
      </p:sp>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26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a:noAutofit/>
          </a:bodyPr>
          <a:lstStyle/>
          <a:p>
            <a:pPr algn="ctr">
              <a:buClrTx/>
              <a:buFont typeface="Arial" charset="0"/>
              <a:buNone/>
              <a:defRPr/>
            </a:pPr>
            <a:r>
              <a:rPr lang="en-US" sz="5400" b="1" dirty="0" smtClean="0"/>
              <a:t>Physical or Mental Disorders with Associated Harmful Behavior  </a:t>
            </a:r>
          </a:p>
          <a:p>
            <a:pPr algn="ctr">
              <a:buClrTx/>
              <a:buFont typeface="Wingdings" pitchFamily="2" charset="2"/>
              <a:buNone/>
              <a:defRPr/>
            </a:pPr>
            <a:r>
              <a:rPr lang="en-US" sz="4000" dirty="0" smtClean="0"/>
              <a:t>(</a:t>
            </a:r>
            <a:r>
              <a:rPr lang="en-US" sz="4000" dirty="0"/>
              <a:t>Form I-693: Civil Surgeon </a:t>
            </a:r>
            <a:br>
              <a:rPr lang="en-US" sz="4000" dirty="0"/>
            </a:br>
            <a:r>
              <a:rPr lang="en-US" sz="4000" dirty="0"/>
              <a:t>Worksheet, Section </a:t>
            </a:r>
            <a:r>
              <a:rPr lang="en-US" sz="4000" dirty="0" smtClean="0"/>
              <a:t>2)</a:t>
            </a:r>
            <a:endParaRPr lang="en-US" sz="4000" dirty="0"/>
          </a:p>
          <a:p>
            <a:pPr algn="ctr">
              <a:buClrTx/>
              <a:buFont typeface="Arial" charset="0"/>
              <a:buNone/>
              <a:defRPr/>
            </a:pPr>
            <a:endParaRPr lang="en-US" sz="6600" b="1" dirty="0" smtClean="0"/>
          </a:p>
        </p:txBody>
      </p:sp>
      <p:sp>
        <p:nvSpPr>
          <p:cNvPr id="7171"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15444EEC-B428-4B46-B3E8-EA4D2B76109B}" type="slidenum">
              <a:rPr lang="en-US" altLang="en-US" sz="1200" smtClean="0">
                <a:latin typeface="Arial" charset="0"/>
              </a:rPr>
              <a:pPr>
                <a:spcBef>
                  <a:spcPct val="0"/>
                </a:spcBef>
                <a:buClrTx/>
                <a:buSzTx/>
                <a:buFontTx/>
                <a:buNone/>
              </a:pPr>
              <a:t>13</a:t>
            </a:fld>
            <a:endParaRPr lang="en-US" altLang="en-US" sz="1200" smtClean="0">
              <a:latin typeface="Arial"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hangingPunct="1">
              <a:defRPr/>
            </a:pPr>
            <a:r>
              <a:rPr lang="en-US" sz="4000" dirty="0" smtClean="0"/>
              <a:t>Physical or Mental Disorder with Associated Harmful Behavior</a:t>
            </a:r>
          </a:p>
        </p:txBody>
      </p:sp>
      <p:sp>
        <p:nvSpPr>
          <p:cNvPr id="147459" name="Rectangle 3"/>
          <p:cNvSpPr>
            <a:spLocks noGrp="1" noChangeArrowheads="1"/>
          </p:cNvSpPr>
          <p:nvPr>
            <p:ph type="body" sz="half" idx="1"/>
          </p:nvPr>
        </p:nvSpPr>
        <p:spPr>
          <a:xfrm>
            <a:off x="838200" y="1905000"/>
            <a:ext cx="7543800" cy="3124200"/>
          </a:xfrm>
        </p:spPr>
        <p:txBody>
          <a:bodyPr/>
          <a:lstStyle/>
          <a:p>
            <a:pPr marL="0" indent="0" eaLnBrk="1" hangingPunct="1">
              <a:lnSpc>
                <a:spcPct val="90000"/>
              </a:lnSpc>
              <a:buFont typeface="Wingdings" pitchFamily="2" charset="2"/>
              <a:buNone/>
              <a:defRPr/>
            </a:pPr>
            <a:endParaRPr lang="en-US" sz="2400" dirty="0"/>
          </a:p>
          <a:p>
            <a:pPr marL="0" indent="0" eaLnBrk="1" hangingPunct="1">
              <a:lnSpc>
                <a:spcPct val="90000"/>
              </a:lnSpc>
              <a:buFont typeface="Wingdings" pitchFamily="2" charset="2"/>
              <a:buNone/>
              <a:defRPr/>
            </a:pPr>
            <a:r>
              <a:rPr lang="en-US" sz="2400" dirty="0" smtClean="0"/>
              <a:t>A current physical or mental disorder together with associated behavior that may pose or has posed a threat to the property, safety or welfare of the foreign national or others and which behavior is likely to recur or lead to other harmful behavior.</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t>See 42 CFR 34.2(d)(3)(i).</a:t>
            </a:r>
          </a:p>
        </p:txBody>
      </p:sp>
      <p:sp>
        <p:nvSpPr>
          <p:cNvPr id="819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5290EE3E-AC55-4A85-B2BA-6E6BF1935B09}" type="slidenum">
              <a:rPr lang="en-US" altLang="en-US" sz="1200" smtClean="0">
                <a:latin typeface="Arial" charset="0"/>
              </a:rPr>
              <a:pPr>
                <a:spcBef>
                  <a:spcPct val="0"/>
                </a:spcBef>
                <a:buClrTx/>
                <a:buSzTx/>
                <a:buFontTx/>
                <a:buNone/>
              </a:pPr>
              <a:t>14</a:t>
            </a:fld>
            <a:endParaRPr lang="en-US" altLang="en-US" sz="1200" smtClean="0">
              <a:latin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hangingPunct="1">
              <a:defRPr/>
            </a:pPr>
            <a:r>
              <a:rPr lang="en-US" sz="4000" dirty="0" smtClean="0"/>
              <a:t/>
            </a:r>
            <a:br>
              <a:rPr lang="en-US" sz="4000" dirty="0" smtClean="0"/>
            </a:br>
            <a:r>
              <a:rPr lang="en-US" sz="4000" dirty="0" smtClean="0"/>
              <a:t>Harmful Behavior</a:t>
            </a:r>
          </a:p>
        </p:txBody>
      </p:sp>
      <p:sp>
        <p:nvSpPr>
          <p:cNvPr id="147459" name="Rectangle 3"/>
          <p:cNvSpPr>
            <a:spLocks noGrp="1" noChangeArrowheads="1"/>
          </p:cNvSpPr>
          <p:nvPr>
            <p:ph type="body" sz="half" idx="1"/>
          </p:nvPr>
        </p:nvSpPr>
        <p:spPr>
          <a:xfrm>
            <a:off x="457200" y="1524000"/>
            <a:ext cx="8153400" cy="3733800"/>
          </a:xfrm>
        </p:spPr>
        <p:txBody>
          <a:bodyPr/>
          <a:lstStyle/>
          <a:p>
            <a:pPr eaLnBrk="1" hangingPunct="1">
              <a:lnSpc>
                <a:spcPct val="90000"/>
              </a:lnSpc>
              <a:buFont typeface="Wingdings" pitchFamily="2" charset="2"/>
              <a:buNone/>
              <a:defRPr/>
            </a:pPr>
            <a:endParaRPr lang="en-US" sz="2000" b="1" dirty="0" smtClean="0"/>
          </a:p>
          <a:p>
            <a:pPr eaLnBrk="1" hangingPunct="1">
              <a:spcBef>
                <a:spcPts val="0"/>
              </a:spcBef>
              <a:buFont typeface="Wingdings" pitchFamily="2" charset="2"/>
              <a:buNone/>
              <a:defRPr/>
            </a:pPr>
            <a:r>
              <a:rPr lang="en-US" sz="2400" b="1" i="1" dirty="0" smtClean="0"/>
              <a:t>Harmful behavior  </a:t>
            </a:r>
            <a:r>
              <a:rPr lang="en-US" sz="2400" dirty="0" smtClean="0"/>
              <a:t>is</a:t>
            </a:r>
            <a:r>
              <a:rPr lang="en-US" sz="2400" b="1" dirty="0" smtClean="0"/>
              <a:t> </a:t>
            </a:r>
            <a:r>
              <a:rPr lang="en-US" sz="2400" dirty="0" smtClean="0"/>
              <a:t>an action associated with a mental or physical disorder that results in:</a:t>
            </a:r>
          </a:p>
          <a:p>
            <a:pPr eaLnBrk="1" hangingPunct="1">
              <a:spcBef>
                <a:spcPts val="0"/>
              </a:spcBef>
              <a:buFont typeface="Wingdings" pitchFamily="2" charset="2"/>
              <a:buNone/>
              <a:defRPr/>
            </a:pPr>
            <a:endParaRPr lang="en-US" sz="2400" dirty="0" smtClean="0"/>
          </a:p>
          <a:p>
            <a:pPr eaLnBrk="1" hangingPunct="1">
              <a:spcBef>
                <a:spcPts val="0"/>
              </a:spcBef>
              <a:defRPr/>
            </a:pPr>
            <a:r>
              <a:rPr lang="en-US" sz="2400" dirty="0" smtClean="0"/>
              <a:t>Serious psychological or physical injury to the applicant or others (such as suicide attempt or pedophilia);</a:t>
            </a:r>
          </a:p>
          <a:p>
            <a:pPr eaLnBrk="1" hangingPunct="1">
              <a:spcBef>
                <a:spcPts val="0"/>
              </a:spcBef>
              <a:defRPr/>
            </a:pPr>
            <a:r>
              <a:rPr lang="en-US" sz="2400" dirty="0" smtClean="0"/>
              <a:t>A serious threat to health or safety (such as driving while intoxicated or verbally threatening to kill someone); or</a:t>
            </a:r>
          </a:p>
          <a:p>
            <a:pPr eaLnBrk="1" hangingPunct="1">
              <a:spcBef>
                <a:spcPts val="0"/>
              </a:spcBef>
              <a:defRPr/>
            </a:pPr>
            <a:r>
              <a:rPr lang="en-US" sz="2400" dirty="0" smtClean="0"/>
              <a:t>Major property damage.</a:t>
            </a:r>
          </a:p>
          <a:p>
            <a:pPr eaLnBrk="1" hangingPunct="1">
              <a:lnSpc>
                <a:spcPct val="90000"/>
              </a:lnSpc>
              <a:buFont typeface="Wingdings" pitchFamily="2" charset="2"/>
              <a:buNone/>
              <a:defRPr/>
            </a:pPr>
            <a:endParaRPr lang="en-US" sz="2000" dirty="0" smtClean="0"/>
          </a:p>
          <a:p>
            <a:pPr eaLnBrk="1" hangingPunct="1">
              <a:lnSpc>
                <a:spcPct val="90000"/>
              </a:lnSpc>
              <a:buFont typeface="Wingdings" pitchFamily="2" charset="2"/>
              <a:buNone/>
              <a:defRPr/>
            </a:pPr>
            <a:endParaRPr lang="en-US" sz="2000" dirty="0" smtClean="0"/>
          </a:p>
        </p:txBody>
      </p:sp>
      <p:sp>
        <p:nvSpPr>
          <p:cNvPr id="9220"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79360D08-E4D5-4C41-B4D7-FFB9B343D5F0}" type="slidenum">
              <a:rPr lang="en-US" altLang="en-US" sz="1200" smtClean="0">
                <a:latin typeface="Arial" charset="0"/>
              </a:rPr>
              <a:pPr>
                <a:spcBef>
                  <a:spcPct val="0"/>
                </a:spcBef>
                <a:buClrTx/>
                <a:buSzTx/>
                <a:buFontTx/>
                <a:buNone/>
              </a:pPr>
              <a:t>15</a:t>
            </a:fld>
            <a:endParaRPr lang="en-US" altLang="en-US" sz="1200" smtClean="0">
              <a:latin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pPr eaLnBrk="1" hangingPunct="1">
              <a:defRPr/>
            </a:pPr>
            <a:r>
              <a:rPr lang="en-US" sz="4000" dirty="0" smtClean="0"/>
              <a:t>Examples</a:t>
            </a:r>
          </a:p>
        </p:txBody>
      </p:sp>
      <p:sp>
        <p:nvSpPr>
          <p:cNvPr id="144387" name="Rectangle 3"/>
          <p:cNvSpPr>
            <a:spLocks noGrp="1" noChangeArrowheads="1"/>
          </p:cNvSpPr>
          <p:nvPr>
            <p:ph type="body" sz="half" idx="1"/>
          </p:nvPr>
        </p:nvSpPr>
        <p:spPr>
          <a:xfrm>
            <a:off x="457200" y="1600200"/>
            <a:ext cx="7772400" cy="4525963"/>
          </a:xfrm>
        </p:spPr>
        <p:txBody>
          <a:bodyPr/>
          <a:lstStyle/>
          <a:p>
            <a:pPr marL="0" indent="0" eaLnBrk="1" hangingPunct="1">
              <a:spcBef>
                <a:spcPts val="0"/>
              </a:spcBef>
              <a:buClr>
                <a:srgbClr val="FFC000"/>
              </a:buClr>
              <a:buFont typeface="Wingdings" pitchFamily="2" charset="2"/>
              <a:buNone/>
              <a:defRPr/>
            </a:pPr>
            <a:r>
              <a:rPr lang="en-US" sz="2400" dirty="0" smtClean="0"/>
              <a:t>Examples </a:t>
            </a:r>
            <a:r>
              <a:rPr lang="en-US" sz="2400" dirty="0"/>
              <a:t>of mental disorders </a:t>
            </a:r>
            <a:r>
              <a:rPr lang="en-US" sz="2400" dirty="0" smtClean="0"/>
              <a:t>most frequently </a:t>
            </a:r>
            <a:r>
              <a:rPr lang="en-US" sz="2400" dirty="0"/>
              <a:t>associated with harmful behavior </a:t>
            </a:r>
            <a:r>
              <a:rPr lang="en-US" sz="2400" dirty="0" smtClean="0"/>
              <a:t>include: </a:t>
            </a:r>
          </a:p>
          <a:p>
            <a:pPr lvl="1" eaLnBrk="1" hangingPunct="1">
              <a:spcBef>
                <a:spcPts val="0"/>
              </a:spcBef>
              <a:buClr>
                <a:srgbClr val="FFC000"/>
              </a:buClr>
              <a:defRPr/>
            </a:pPr>
            <a:r>
              <a:rPr lang="en-US" dirty="0" smtClean="0"/>
              <a:t>major depression</a:t>
            </a:r>
          </a:p>
          <a:p>
            <a:pPr lvl="1" eaLnBrk="1" hangingPunct="1">
              <a:spcBef>
                <a:spcPts val="0"/>
              </a:spcBef>
              <a:buClr>
                <a:srgbClr val="FFC000"/>
              </a:buClr>
              <a:defRPr/>
            </a:pPr>
            <a:r>
              <a:rPr lang="en-US" dirty="0" smtClean="0"/>
              <a:t>bipolar disorder</a:t>
            </a:r>
          </a:p>
          <a:p>
            <a:pPr lvl="1" eaLnBrk="1" hangingPunct="1">
              <a:spcBef>
                <a:spcPts val="0"/>
              </a:spcBef>
              <a:buClr>
                <a:srgbClr val="FFC000"/>
              </a:buClr>
              <a:defRPr/>
            </a:pPr>
            <a:r>
              <a:rPr lang="en-US" dirty="0" smtClean="0"/>
              <a:t>schizophrenia</a:t>
            </a:r>
          </a:p>
          <a:p>
            <a:pPr marL="0" indent="0" eaLnBrk="1" hangingPunct="1">
              <a:spcBef>
                <a:spcPts val="0"/>
              </a:spcBef>
              <a:buClr>
                <a:srgbClr val="FFC000"/>
              </a:buClr>
              <a:buFont typeface="Wingdings" pitchFamily="2" charset="2"/>
              <a:buNone/>
              <a:defRPr/>
            </a:pPr>
            <a:endParaRPr lang="en-US" sz="2400" dirty="0" smtClean="0"/>
          </a:p>
          <a:p>
            <a:pPr marL="0" indent="0" eaLnBrk="1" hangingPunct="1">
              <a:spcBef>
                <a:spcPts val="0"/>
              </a:spcBef>
              <a:buClr>
                <a:srgbClr val="FFC000"/>
              </a:buClr>
              <a:buFont typeface="Wingdings" pitchFamily="2" charset="2"/>
              <a:buNone/>
              <a:defRPr/>
            </a:pPr>
            <a:r>
              <a:rPr lang="en-US" sz="2400" dirty="0" smtClean="0"/>
              <a:t>These disorders occur within broader categories of disorders. See TIs for more info.</a:t>
            </a:r>
          </a:p>
          <a:p>
            <a:pPr marL="0" indent="0" eaLnBrk="1" hangingPunct="1">
              <a:spcBef>
                <a:spcPts val="0"/>
              </a:spcBef>
              <a:buClr>
                <a:srgbClr val="FFC000"/>
              </a:buClr>
              <a:buFont typeface="Wingdings" pitchFamily="2" charset="2"/>
              <a:buNone/>
              <a:defRPr/>
            </a:pPr>
            <a:endParaRPr lang="en-US" sz="2400" dirty="0"/>
          </a:p>
          <a:p>
            <a:pPr marL="0" indent="0" eaLnBrk="1" hangingPunct="1">
              <a:spcBef>
                <a:spcPts val="0"/>
              </a:spcBef>
              <a:buClr>
                <a:srgbClr val="FFC000"/>
              </a:buClr>
              <a:buFont typeface="Wingdings" pitchFamily="2" charset="2"/>
              <a:buNone/>
              <a:defRPr/>
            </a:pPr>
            <a:r>
              <a:rPr lang="en-US" sz="2400" dirty="0">
                <a:sym typeface="Wingdings" pitchFamily="2" charset="2"/>
              </a:rPr>
              <a:t> </a:t>
            </a:r>
            <a:r>
              <a:rPr lang="en-US" sz="2400" dirty="0" smtClean="0"/>
              <a:t>Note: Physical </a:t>
            </a:r>
            <a:r>
              <a:rPr lang="en-US" sz="2400" dirty="0"/>
              <a:t>disorders are rarely associated with harmful behaviors.</a:t>
            </a:r>
          </a:p>
          <a:p>
            <a:pPr marL="0" indent="0" eaLnBrk="1" hangingPunct="1">
              <a:lnSpc>
                <a:spcPct val="90000"/>
              </a:lnSpc>
              <a:buFont typeface="Wingdings" pitchFamily="2" charset="2"/>
              <a:buNone/>
              <a:defRPr/>
            </a:pPr>
            <a:endParaRPr lang="en-US" sz="2000" dirty="0"/>
          </a:p>
          <a:p>
            <a:pPr eaLnBrk="1" hangingPunct="1">
              <a:lnSpc>
                <a:spcPct val="90000"/>
              </a:lnSpc>
              <a:defRPr/>
            </a:pPr>
            <a:endParaRPr lang="en-US" sz="2000" dirty="0" smtClean="0"/>
          </a:p>
          <a:p>
            <a:pPr eaLnBrk="1" hangingPunct="1">
              <a:lnSpc>
                <a:spcPct val="90000"/>
              </a:lnSpc>
              <a:buFont typeface="Wingdings" pitchFamily="2" charset="2"/>
              <a:buNone/>
              <a:defRPr/>
            </a:pPr>
            <a:endParaRPr lang="en-US" sz="2000" dirty="0" smtClean="0"/>
          </a:p>
        </p:txBody>
      </p:sp>
      <p:sp>
        <p:nvSpPr>
          <p:cNvPr id="10244"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5C9FA402-518D-4F82-AA66-5F3AAB32F98B}" type="slidenum">
              <a:rPr lang="en-US" altLang="en-US" sz="1200" smtClean="0">
                <a:latin typeface="Arial" charset="0"/>
              </a:rPr>
              <a:pPr>
                <a:spcBef>
                  <a:spcPct val="0"/>
                </a:spcBef>
                <a:buClrTx/>
                <a:buSzTx/>
                <a:buFontTx/>
                <a:buNone/>
              </a:pPr>
              <a:t>16</a:t>
            </a:fld>
            <a:endParaRPr lang="en-US" altLang="en-US" sz="1200" smtClean="0">
              <a:latin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Inadmissibility</a:t>
            </a:r>
            <a:endParaRPr lang="en-US" dirty="0"/>
          </a:p>
        </p:txBody>
      </p:sp>
      <p:sp>
        <p:nvSpPr>
          <p:cNvPr id="3" name="Content Placeholder 2"/>
          <p:cNvSpPr>
            <a:spLocks noGrp="1"/>
          </p:cNvSpPr>
          <p:nvPr>
            <p:ph sz="half" idx="1"/>
          </p:nvPr>
        </p:nvSpPr>
        <p:spPr>
          <a:xfrm>
            <a:off x="457200" y="1600200"/>
            <a:ext cx="8534400" cy="4525963"/>
          </a:xfrm>
        </p:spPr>
        <p:txBody>
          <a:bodyPr/>
          <a:lstStyle/>
          <a:p>
            <a:pPr marL="0" indent="0">
              <a:buNone/>
              <a:defRPr/>
            </a:pPr>
            <a:r>
              <a:rPr lang="en-US" sz="2400" dirty="0" smtClean="0"/>
              <a:t>There </a:t>
            </a:r>
            <a:r>
              <a:rPr lang="en-US" sz="2400" dirty="0"/>
              <a:t>must be a physical or mental disorder and associated harmful behavior, current or history judged </a:t>
            </a:r>
            <a:r>
              <a:rPr lang="en-US" sz="2400" dirty="0" smtClean="0"/>
              <a:t>likely </a:t>
            </a:r>
            <a:r>
              <a:rPr lang="en-US" sz="2400" dirty="0"/>
              <a:t>to recur,  to </a:t>
            </a:r>
            <a:r>
              <a:rPr lang="en-US" sz="2400" dirty="0" smtClean="0"/>
              <a:t>render </a:t>
            </a:r>
            <a:r>
              <a:rPr lang="en-US" sz="2400" dirty="0"/>
              <a:t>an applicant Class A (</a:t>
            </a:r>
            <a:r>
              <a:rPr lang="en-US" sz="2400" dirty="0" smtClean="0"/>
              <a:t>inadmissible</a:t>
            </a:r>
            <a:r>
              <a:rPr lang="en-US" sz="2400" dirty="0"/>
              <a:t>) under this ground.</a:t>
            </a:r>
            <a:endParaRPr lang="en-US" sz="2400" dirty="0" smtClean="0"/>
          </a:p>
          <a:p>
            <a:pPr>
              <a:defRPr/>
            </a:pPr>
            <a:endParaRPr lang="en-US" dirty="0" smtClean="0"/>
          </a:p>
          <a:p>
            <a:pPr>
              <a:defRPr/>
            </a:pPr>
            <a:endParaRPr lang="en-US" dirty="0"/>
          </a:p>
          <a:p>
            <a:pPr marL="0" indent="0">
              <a:buFont typeface="Wingdings" pitchFamily="2" charset="2"/>
              <a:buNone/>
              <a:defRPr/>
            </a:pPr>
            <a:endParaRPr lang="en-US" dirty="0"/>
          </a:p>
        </p:txBody>
      </p:sp>
      <p:sp>
        <p:nvSpPr>
          <p:cNvPr id="11268" name="Slide Number Placeholder 4"/>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A28E26E9-32D3-4437-A951-AFE7529B3468}" type="slidenum">
              <a:rPr lang="en-US" altLang="en-US" sz="1200" smtClean="0">
                <a:latin typeface="Arial" charset="0"/>
              </a:rPr>
              <a:pPr>
                <a:spcBef>
                  <a:spcPct val="0"/>
                </a:spcBef>
                <a:buClrTx/>
                <a:buSzTx/>
                <a:buFontTx/>
                <a:buNone/>
              </a:pPr>
              <a:t>17</a:t>
            </a:fld>
            <a:endParaRPr lang="en-US" altLang="en-US" sz="1200" smtClean="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09536886"/>
              </p:ext>
            </p:extLst>
          </p:nvPr>
        </p:nvGraphicFramePr>
        <p:xfrm>
          <a:off x="1371600" y="3581400"/>
          <a:ext cx="6096000" cy="2194400"/>
        </p:xfrm>
        <a:graphic>
          <a:graphicData uri="http://schemas.openxmlformats.org/drawingml/2006/table">
            <a:tbl>
              <a:tblPr firstRow="1" bandRow="1">
                <a:tableStyleId>{5C22544A-7EE6-4342-B048-85BDC9FD1C3A}</a:tableStyleId>
              </a:tblPr>
              <a:tblGrid>
                <a:gridCol w="2032000"/>
                <a:gridCol w="2032000"/>
                <a:gridCol w="2032000"/>
              </a:tblGrid>
              <a:tr h="137119">
                <a:tc>
                  <a:txBody>
                    <a:bodyPr/>
                    <a:lstStyle/>
                    <a:p>
                      <a:r>
                        <a:rPr lang="en-US" sz="2400" dirty="0" smtClean="0"/>
                        <a:t>Disorder </a:t>
                      </a:r>
                      <a:endParaRPr lang="en-US" sz="2400" dirty="0"/>
                    </a:p>
                  </a:txBody>
                  <a:tcPr marT="45700" marB="45700"/>
                </a:tc>
                <a:tc>
                  <a:txBody>
                    <a:bodyPr/>
                    <a:lstStyle/>
                    <a:p>
                      <a:r>
                        <a:rPr lang="en-US" sz="2400" dirty="0" smtClean="0"/>
                        <a:t>Harmful Behavior</a:t>
                      </a:r>
                      <a:endParaRPr lang="en-US" sz="2400" dirty="0"/>
                    </a:p>
                  </a:txBody>
                  <a:tcPr marT="45700" marB="45700"/>
                </a:tc>
                <a:tc>
                  <a:txBody>
                    <a:bodyPr/>
                    <a:lstStyle/>
                    <a:p>
                      <a:r>
                        <a:rPr lang="en-US" sz="2400" dirty="0" smtClean="0"/>
                        <a:t>Inadmissible?</a:t>
                      </a:r>
                      <a:endParaRPr lang="en-US" sz="2400" dirty="0"/>
                    </a:p>
                  </a:txBody>
                  <a:tcPr marT="45700" marB="45700"/>
                </a:tc>
              </a:tr>
              <a:tr h="370681">
                <a:tc>
                  <a:txBody>
                    <a:bodyPr/>
                    <a:lstStyle/>
                    <a:p>
                      <a:r>
                        <a:rPr lang="en-US" sz="2400" dirty="0" smtClean="0"/>
                        <a:t>Yes</a:t>
                      </a:r>
                      <a:endParaRPr lang="en-US" sz="2400" dirty="0"/>
                    </a:p>
                  </a:txBody>
                  <a:tcPr marT="45700" marB="45700"/>
                </a:tc>
                <a:tc>
                  <a:txBody>
                    <a:bodyPr/>
                    <a:lstStyle/>
                    <a:p>
                      <a:r>
                        <a:rPr lang="en-US" sz="2400" dirty="0" smtClean="0"/>
                        <a:t>No</a:t>
                      </a:r>
                      <a:endParaRPr lang="en-US" sz="2400" dirty="0"/>
                    </a:p>
                  </a:txBody>
                  <a:tcPr marT="45700" marB="45700"/>
                </a:tc>
                <a:tc>
                  <a:txBody>
                    <a:bodyPr/>
                    <a:lstStyle/>
                    <a:p>
                      <a:r>
                        <a:rPr lang="en-US" sz="2400" dirty="0" smtClean="0"/>
                        <a:t>No</a:t>
                      </a:r>
                      <a:endParaRPr lang="en-US" sz="2400" dirty="0"/>
                    </a:p>
                  </a:txBody>
                  <a:tcPr marT="45700" marB="45700"/>
                </a:tc>
              </a:tr>
              <a:tr h="370681">
                <a:tc>
                  <a:txBody>
                    <a:bodyPr/>
                    <a:lstStyle/>
                    <a:p>
                      <a:r>
                        <a:rPr lang="en-US" sz="2400" dirty="0" smtClean="0"/>
                        <a:t>No</a:t>
                      </a:r>
                      <a:endParaRPr lang="en-US" sz="2400" dirty="0"/>
                    </a:p>
                  </a:txBody>
                  <a:tcPr marT="45700" marB="45700"/>
                </a:tc>
                <a:tc>
                  <a:txBody>
                    <a:bodyPr/>
                    <a:lstStyle/>
                    <a:p>
                      <a:r>
                        <a:rPr lang="en-US" sz="2400" dirty="0" smtClean="0"/>
                        <a:t>Yes</a:t>
                      </a:r>
                      <a:endParaRPr lang="en-US" sz="2400" dirty="0"/>
                    </a:p>
                  </a:txBody>
                  <a:tcPr marT="45700" marB="45700"/>
                </a:tc>
                <a:tc>
                  <a:txBody>
                    <a:bodyPr/>
                    <a:lstStyle/>
                    <a:p>
                      <a:r>
                        <a:rPr lang="en-US" sz="2400" dirty="0" smtClean="0"/>
                        <a:t>No</a:t>
                      </a:r>
                      <a:endParaRPr lang="en-US" sz="2400" dirty="0"/>
                    </a:p>
                  </a:txBody>
                  <a:tcPr marT="45700" marB="45700"/>
                </a:tc>
              </a:tr>
              <a:tr h="370681">
                <a:tc>
                  <a:txBody>
                    <a:bodyPr/>
                    <a:lstStyle/>
                    <a:p>
                      <a:r>
                        <a:rPr lang="en-US" sz="2400" b="0" dirty="0" smtClean="0">
                          <a:solidFill>
                            <a:schemeClr val="bg2"/>
                          </a:solidFill>
                        </a:rPr>
                        <a:t>Yes</a:t>
                      </a:r>
                      <a:endParaRPr lang="en-US" sz="2400" b="0" dirty="0">
                        <a:solidFill>
                          <a:schemeClr val="bg2"/>
                        </a:solidFill>
                      </a:endParaRPr>
                    </a:p>
                  </a:txBody>
                  <a:tcPr marT="45700" marB="45700"/>
                </a:tc>
                <a:tc>
                  <a:txBody>
                    <a:bodyPr/>
                    <a:lstStyle/>
                    <a:p>
                      <a:r>
                        <a:rPr lang="en-US" sz="2400" b="0" dirty="0" smtClean="0">
                          <a:solidFill>
                            <a:schemeClr val="bg2"/>
                          </a:solidFill>
                        </a:rPr>
                        <a:t>Yes</a:t>
                      </a:r>
                      <a:endParaRPr lang="en-US" sz="2400" b="0" dirty="0">
                        <a:solidFill>
                          <a:schemeClr val="bg2"/>
                        </a:solidFill>
                      </a:endParaRPr>
                    </a:p>
                  </a:txBody>
                  <a:tcPr marT="45700" marB="45700"/>
                </a:tc>
                <a:tc>
                  <a:txBody>
                    <a:bodyPr/>
                    <a:lstStyle/>
                    <a:p>
                      <a:r>
                        <a:rPr lang="en-US" sz="2400" b="0" dirty="0" smtClean="0">
                          <a:solidFill>
                            <a:schemeClr val="bg2"/>
                          </a:solidFill>
                        </a:rPr>
                        <a:t>Yes</a:t>
                      </a:r>
                      <a:endParaRPr lang="en-US" sz="2400" b="0" dirty="0">
                        <a:solidFill>
                          <a:schemeClr val="bg2"/>
                        </a:solidFill>
                      </a:endParaRPr>
                    </a:p>
                  </a:txBody>
                  <a:tcPr marT="45700" marB="45700"/>
                </a:tc>
              </a:tr>
            </a:tbl>
          </a:graphicData>
        </a:graphic>
      </p:graphicFrame>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57200" y="274638"/>
            <a:ext cx="8229600" cy="1096962"/>
          </a:xfrm>
        </p:spPr>
        <p:txBody>
          <a:bodyPr/>
          <a:lstStyle/>
          <a:p>
            <a:r>
              <a:rPr lang="en-US" altLang="en-US" sz="4000" dirty="0" smtClean="0">
                <a:solidFill>
                  <a:schemeClr val="tx1"/>
                </a:solidFill>
                <a:effectLst/>
              </a:rPr>
              <a:t>Completing Form I-693</a:t>
            </a:r>
          </a:p>
        </p:txBody>
      </p:sp>
      <p:sp>
        <p:nvSpPr>
          <p:cNvPr id="30723" name="Content Placeholder 5"/>
          <p:cNvSpPr>
            <a:spLocks noGrp="1"/>
          </p:cNvSpPr>
          <p:nvPr>
            <p:ph sz="half" idx="1"/>
          </p:nvPr>
        </p:nvSpPr>
        <p:spPr>
          <a:xfrm>
            <a:off x="457200" y="1570037"/>
            <a:ext cx="4572000" cy="4830763"/>
          </a:xfrm>
        </p:spPr>
        <p:txBody>
          <a:bodyPr/>
          <a:lstStyle/>
          <a:p>
            <a:r>
              <a:rPr lang="en-US" altLang="en-US" sz="2400" dirty="0" smtClean="0">
                <a:effectLst/>
              </a:rPr>
              <a:t>Use most current version available at </a:t>
            </a:r>
            <a:r>
              <a:rPr lang="en-US" altLang="en-US" sz="2400" dirty="0" smtClean="0">
                <a:effectLst/>
                <a:hlinkClick r:id="rId2"/>
              </a:rPr>
              <a:t>http://www.uscis.gov/i-693</a:t>
            </a:r>
            <a:endParaRPr lang="en-US" altLang="en-US" sz="2400" dirty="0">
              <a:effectLst/>
            </a:endParaRPr>
          </a:p>
          <a:p>
            <a:r>
              <a:rPr lang="en-US" altLang="en-US" sz="2400" dirty="0" smtClean="0">
                <a:effectLst/>
              </a:rPr>
              <a:t>Prior versions of ​Form I-693​ are generally not acceptable.</a:t>
            </a:r>
          </a:p>
          <a:p>
            <a:r>
              <a:rPr lang="en-US" altLang="en-US" sz="2400" dirty="0" smtClean="0">
                <a:effectLst/>
              </a:rPr>
              <a:t>Completing the form correctly the first time saves time for civil surgeons, applicants, and USCIS. </a:t>
            </a:r>
          </a:p>
          <a:p>
            <a:endParaRPr lang="en-US" altLang="en-US" dirty="0" smtClean="0">
              <a:effectLst/>
            </a:endParaRPr>
          </a:p>
          <a:p>
            <a:pPr lvl="1"/>
            <a:endParaRPr lang="en-US" altLang="en-US" sz="1600" dirty="0" smtClean="0">
              <a:effectLst/>
            </a:endParaRPr>
          </a:p>
        </p:txBody>
      </p:sp>
      <p:sp>
        <p:nvSpPr>
          <p:cNvPr id="30724"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651574A9-E652-47A2-B7F4-A8ED1BA1F80B}" type="slidenum">
              <a:rPr lang="en-US" altLang="en-US" sz="1200" smtClean="0">
                <a:latin typeface="Arial" charset="0"/>
              </a:rPr>
              <a:pPr>
                <a:spcBef>
                  <a:spcPct val="0"/>
                </a:spcBef>
                <a:buClrTx/>
                <a:buSzTx/>
                <a:buFontTx/>
                <a:buNone/>
              </a:pPr>
              <a:t>18</a:t>
            </a:fld>
            <a:endParaRPr lang="en-US" altLang="en-US" sz="1200" smtClean="0">
              <a:latin typeface="Arial" charset="0"/>
            </a:endParaRPr>
          </a:p>
        </p:txBody>
      </p:sp>
      <p:pic>
        <p:nvPicPr>
          <p:cNvPr id="3072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23999"/>
            <a:ext cx="3805237" cy="4945287"/>
          </a:xfrm>
          <a:noFill/>
        </p:spPr>
      </p:pic>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093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43363" name="Rectangle 3"/>
          <p:cNvSpPr>
            <a:spLocks noGrp="1" noChangeArrowheads="1"/>
          </p:cNvSpPr>
          <p:nvPr>
            <p:ph type="body" sz="half" idx="1"/>
          </p:nvPr>
        </p:nvSpPr>
        <p:spPr>
          <a:xfrm>
            <a:off x="228600" y="1600200"/>
            <a:ext cx="4267200" cy="4525963"/>
          </a:xfrm>
        </p:spPr>
        <p:txBody>
          <a:bodyPr/>
          <a:lstStyle/>
          <a:p>
            <a:pPr eaLnBrk="1" hangingPunct="1">
              <a:spcBef>
                <a:spcPts val="0"/>
              </a:spcBef>
              <a:defRPr/>
            </a:pPr>
            <a:r>
              <a:rPr lang="en-US" sz="2400" dirty="0" smtClean="0"/>
              <a:t>Civil </a:t>
            </a:r>
            <a:r>
              <a:rPr lang="en-US" sz="2400" dirty="0"/>
              <a:t>surgeons should review the TIs on</a:t>
            </a:r>
            <a:r>
              <a:rPr lang="en-US" sz="2400" b="1" dirty="0"/>
              <a:t> Physical or Mental Disorders with Associated </a:t>
            </a:r>
            <a:r>
              <a:rPr lang="en-US" sz="2400" b="1" dirty="0" smtClean="0"/>
              <a:t>Harmful</a:t>
            </a:r>
            <a:r>
              <a:rPr lang="en-US" sz="2400" dirty="0" smtClean="0"/>
              <a:t> </a:t>
            </a:r>
            <a:r>
              <a:rPr lang="en-US" sz="2400" dirty="0"/>
              <a:t>at </a:t>
            </a:r>
            <a:r>
              <a:rPr lang="en-US" sz="2400" dirty="0">
                <a:hlinkClick r:id="rId2"/>
              </a:rPr>
              <a:t>http://www.cdc.gov/immigrantrefugeehealth/exams/ti/civil/mental-civil-technical-instructions.html</a:t>
            </a:r>
            <a:r>
              <a:rPr lang="en-US" sz="2400" dirty="0"/>
              <a:t> </a:t>
            </a:r>
            <a:endParaRPr lang="en-US" sz="2400" dirty="0" smtClean="0"/>
          </a:p>
          <a:p>
            <a:pPr marL="0" indent="0" eaLnBrk="1" hangingPunct="1">
              <a:spcBef>
                <a:spcPts val="0"/>
              </a:spcBef>
              <a:buNone/>
              <a:defRPr/>
            </a:pPr>
            <a:endParaRPr lang="en-US" sz="2400" dirty="0" smtClean="0"/>
          </a:p>
          <a:p>
            <a:pPr eaLnBrk="1" hangingPunct="1">
              <a:spcBef>
                <a:spcPts val="0"/>
              </a:spcBef>
              <a:defRPr/>
            </a:pPr>
            <a:r>
              <a:rPr lang="en-US" sz="2400" dirty="0" smtClean="0"/>
              <a:t>Record results of mental health evaluation in Section 2 of the Civil Surgeon Worksheet</a:t>
            </a:r>
          </a:p>
          <a:p>
            <a:pPr eaLnBrk="1" hangingPunct="1">
              <a:lnSpc>
                <a:spcPct val="90000"/>
              </a:lnSpc>
              <a:buFont typeface="Wingdings" pitchFamily="2" charset="2"/>
              <a:buNone/>
              <a:defRPr/>
            </a:pPr>
            <a:endParaRPr lang="en-US" sz="2000" dirty="0" smtClean="0"/>
          </a:p>
        </p:txBody>
      </p:sp>
      <p:sp>
        <p:nvSpPr>
          <p:cNvPr id="12293"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76B1E426-F4B5-4824-B4F2-53D072680664}" type="slidenum">
              <a:rPr lang="en-US" altLang="en-US" sz="1200" smtClean="0">
                <a:latin typeface="Arial" charset="0"/>
              </a:rPr>
              <a:pPr>
                <a:spcBef>
                  <a:spcPct val="0"/>
                </a:spcBef>
                <a:buClrTx/>
                <a:buSzTx/>
                <a:buFontTx/>
                <a:buNone/>
              </a:pPr>
              <a:t>19</a:t>
            </a:fld>
            <a:endParaRPr lang="en-US" altLang="en-US" sz="1200" smtClean="0">
              <a:latin typeface="Arial"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08200"/>
            <a:ext cx="435715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chemeClr val="tx1"/>
                </a:solidFill>
              </a:rPr>
              <a:t>About this Presentation</a:t>
            </a:r>
            <a:endParaRPr lang="en-US" sz="4000" dirty="0">
              <a:solidFill>
                <a:schemeClr val="tx1"/>
              </a:solidFill>
            </a:endParaRPr>
          </a:p>
        </p:txBody>
      </p:sp>
      <p:sp>
        <p:nvSpPr>
          <p:cNvPr id="3" name="Content Placeholder 2"/>
          <p:cNvSpPr>
            <a:spLocks noGrp="1"/>
          </p:cNvSpPr>
          <p:nvPr>
            <p:ph idx="1"/>
          </p:nvPr>
        </p:nvSpPr>
        <p:spPr/>
        <p:txBody>
          <a:bodyPr/>
          <a:lstStyle/>
          <a:p>
            <a:pPr>
              <a:defRPr/>
            </a:pPr>
            <a:r>
              <a:rPr lang="en-US" sz="2400" dirty="0" smtClean="0">
                <a:effectLst/>
              </a:rPr>
              <a:t>Authors: Roselyn Brown-Frei and Bruce R. Larson</a:t>
            </a:r>
          </a:p>
          <a:p>
            <a:pPr>
              <a:defRPr/>
            </a:pPr>
            <a:r>
              <a:rPr lang="en-US" sz="2400" dirty="0" smtClean="0">
                <a:effectLst/>
              </a:rPr>
              <a:t>Date </a:t>
            </a:r>
            <a:r>
              <a:rPr lang="en-US" sz="2400" dirty="0">
                <a:effectLst/>
              </a:rPr>
              <a:t>of last revision</a:t>
            </a:r>
            <a:r>
              <a:rPr lang="en-US" sz="2400" dirty="0" smtClean="0">
                <a:effectLst/>
              </a:rPr>
              <a:t>: August 1, 2016</a:t>
            </a:r>
            <a:endParaRPr lang="en-US" sz="2400" dirty="0">
              <a:effectLst/>
            </a:endParaRPr>
          </a:p>
          <a:p>
            <a:pPr>
              <a:defRPr/>
            </a:pPr>
            <a:r>
              <a:rPr lang="en-US" sz="2400" dirty="0" smtClean="0">
                <a:effectLst/>
              </a:rPr>
              <a:t>This </a:t>
            </a:r>
            <a:r>
              <a:rPr lang="en-US" sz="2400" dirty="0">
                <a:effectLst/>
              </a:rPr>
              <a:t>presentation is valid only as of the date of the last revision.</a:t>
            </a:r>
          </a:p>
          <a:p>
            <a:pPr>
              <a:defRPr/>
            </a:pPr>
            <a:r>
              <a:rPr lang="en-US" sz="2400" dirty="0" smtClean="0">
                <a:effectLst/>
              </a:rPr>
              <a:t>This </a:t>
            </a:r>
            <a:r>
              <a:rPr lang="en-US" sz="2400" dirty="0">
                <a:effectLst/>
              </a:rPr>
              <a:t>presentation contains no sensitive Personally Identifiable Information (PII).</a:t>
            </a:r>
          </a:p>
          <a:p>
            <a:pPr>
              <a:defRPr/>
            </a:pPr>
            <a:r>
              <a:rPr lang="en-US" sz="2400" dirty="0" smtClean="0">
                <a:effectLst/>
              </a:rPr>
              <a:t>Any </a:t>
            </a:r>
            <a:r>
              <a:rPr lang="en-US" sz="2400" dirty="0">
                <a:effectLst/>
              </a:rPr>
              <a:t>references in documents or text, with the exception of case law, relate to fictitious individuals.</a:t>
            </a:r>
          </a:p>
          <a:p>
            <a:pPr>
              <a:defRPr/>
            </a:pPr>
            <a:endParaRPr lang="en-US" dirty="0"/>
          </a:p>
        </p:txBody>
      </p:sp>
      <p:sp>
        <p:nvSpPr>
          <p:cNvPr id="8196"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75B93B6-97C2-4BE8-AD92-1560CFDE6AE7}" type="slidenum">
              <a:rPr lang="en-US" altLang="en-US" sz="1200" smtClean="0">
                <a:latin typeface="Arial" charset="0"/>
              </a:rPr>
              <a:pPr>
                <a:spcBef>
                  <a:spcPct val="0"/>
                </a:spcBef>
                <a:buClrTx/>
                <a:buSzTx/>
                <a:buFontTx/>
                <a:buNone/>
              </a:pPr>
              <a:t>2</a:t>
            </a:fld>
            <a:endParaRPr lang="en-US" altLang="en-US" sz="1200" smtClean="0">
              <a:latin typeface="Arial" charset="0"/>
            </a:endParaRP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769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94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74083" name="Rectangle 3"/>
          <p:cNvSpPr>
            <a:spLocks noGrp="1" noChangeArrowheads="1"/>
          </p:cNvSpPr>
          <p:nvPr>
            <p:ph type="body" sz="half" idx="1"/>
          </p:nvPr>
        </p:nvSpPr>
        <p:spPr>
          <a:xfrm>
            <a:off x="152400" y="1189037"/>
            <a:ext cx="4990686" cy="4525963"/>
          </a:xfrm>
        </p:spPr>
        <p:txBody>
          <a:bodyPr/>
          <a:lstStyle/>
          <a:p>
            <a:pPr marL="0" indent="0" eaLnBrk="1" hangingPunct="1">
              <a:lnSpc>
                <a:spcPct val="90000"/>
              </a:lnSpc>
              <a:buFont typeface="Wingdings" pitchFamily="2" charset="2"/>
              <a:buNone/>
              <a:defRPr/>
            </a:pPr>
            <a:endParaRPr lang="en-US" sz="2000" b="1" dirty="0" smtClean="0"/>
          </a:p>
          <a:p>
            <a:pPr eaLnBrk="1" hangingPunct="1">
              <a:lnSpc>
                <a:spcPct val="90000"/>
              </a:lnSpc>
              <a:buClr>
                <a:srgbClr val="FFC000"/>
              </a:buClr>
              <a:defRPr/>
            </a:pPr>
            <a:r>
              <a:rPr lang="en-US" sz="2400" dirty="0" smtClean="0"/>
              <a:t>Diagnose any mental or physical disorders using American Psychiatric Association’s Diagnostic </a:t>
            </a:r>
            <a:br>
              <a:rPr lang="en-US" sz="2400" dirty="0" smtClean="0"/>
            </a:br>
            <a:r>
              <a:rPr lang="en-US" sz="2400" dirty="0" smtClean="0"/>
              <a:t>and Statistical Manual of Mental Disorders (DSM) criteria.</a:t>
            </a:r>
          </a:p>
          <a:p>
            <a:pPr marL="0" indent="0" eaLnBrk="1" hangingPunct="1">
              <a:lnSpc>
                <a:spcPct val="90000"/>
              </a:lnSpc>
              <a:buClr>
                <a:srgbClr val="FFC000"/>
              </a:buClr>
              <a:buNone/>
              <a:defRPr/>
            </a:pPr>
            <a:endParaRPr lang="en-US" sz="2400" dirty="0" smtClean="0"/>
          </a:p>
          <a:p>
            <a:pPr eaLnBrk="1" hangingPunct="1">
              <a:lnSpc>
                <a:spcPct val="90000"/>
              </a:lnSpc>
              <a:buClr>
                <a:srgbClr val="FFC000"/>
              </a:buClr>
              <a:defRPr/>
            </a:pPr>
            <a:r>
              <a:rPr lang="en-US" sz="2400" dirty="0" smtClean="0"/>
              <a:t>Classify whether mental or physical disorder is a Class A or B condition</a:t>
            </a:r>
          </a:p>
          <a:p>
            <a:pPr lvl="1" eaLnBrk="1" hangingPunct="1">
              <a:lnSpc>
                <a:spcPct val="90000"/>
              </a:lnSpc>
              <a:buClr>
                <a:srgbClr val="FFC000"/>
              </a:buClr>
              <a:defRPr/>
            </a:pPr>
            <a:r>
              <a:rPr lang="en-US" dirty="0" smtClean="0"/>
              <a:t>Determine if disorder has current associated harmful behavior </a:t>
            </a:r>
            <a:r>
              <a:rPr lang="en-US" i="1" u="sng" dirty="0" smtClean="0"/>
              <a:t>or</a:t>
            </a:r>
            <a:r>
              <a:rPr lang="en-US" dirty="0" smtClean="0"/>
              <a:t> history of associated harmful behavior judged likely to recur.</a:t>
            </a:r>
          </a:p>
        </p:txBody>
      </p:sp>
      <p:sp>
        <p:nvSpPr>
          <p:cNvPr id="13317" name="TextBox 1"/>
          <p:cNvSpPr txBox="1">
            <a:spLocks noChangeArrowheads="1"/>
          </p:cNvSpPr>
          <p:nvPr/>
        </p:nvSpPr>
        <p:spPr bwMode="auto">
          <a:xfrm>
            <a:off x="5105400" y="5135940"/>
            <a:ext cx="38384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0" dirty="0">
                <a:solidFill>
                  <a:srgbClr val="FFC000"/>
                </a:solidFill>
                <a:sym typeface="Wingdings" pitchFamily="2" charset="2"/>
              </a:rPr>
              <a:t> </a:t>
            </a:r>
            <a:r>
              <a:rPr lang="en-US" altLang="en-US" sz="2400" b="0" dirty="0"/>
              <a:t>Note: A civil surgeon should refer the applicant to a specialist </a:t>
            </a:r>
            <a:r>
              <a:rPr lang="en-US" altLang="en-US" sz="2400" b="0" dirty="0" smtClean="0"/>
              <a:t>if </a:t>
            </a:r>
            <a:r>
              <a:rPr lang="en-US" altLang="en-US" sz="2400" b="0" dirty="0"/>
              <a:t>unable to make a diagnosis or </a:t>
            </a:r>
            <a:r>
              <a:rPr lang="en-US" altLang="en-US" sz="2400" b="0" dirty="0" smtClean="0"/>
              <a:t>classification. </a:t>
            </a:r>
            <a:endParaRPr lang="en-US" altLang="en-US" sz="2400" b="0" dirty="0"/>
          </a:p>
        </p:txBody>
      </p:sp>
      <p:sp>
        <p:nvSpPr>
          <p:cNvPr id="1331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12C7F535-E0CD-467A-A3F4-C20CA1C127A9}" type="slidenum">
              <a:rPr lang="en-US" altLang="en-US" sz="1200" smtClean="0">
                <a:latin typeface="Arial" charset="0"/>
              </a:rPr>
              <a:pPr>
                <a:spcBef>
                  <a:spcPct val="0"/>
                </a:spcBef>
                <a:buClrTx/>
                <a:buSzTx/>
                <a:buFontTx/>
                <a:buNone/>
              </a:pPr>
              <a:t>20</a:t>
            </a:fld>
            <a:endParaRPr lang="en-US" altLang="en-US" sz="1200" smtClean="0">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763" y="1752600"/>
            <a:ext cx="370104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2</a:t>
            </a:r>
          </a:p>
        </p:txBody>
      </p:sp>
      <p:sp>
        <p:nvSpPr>
          <p:cNvPr id="174083" name="Rectangle 3"/>
          <p:cNvSpPr>
            <a:spLocks noGrp="1" noChangeArrowheads="1"/>
          </p:cNvSpPr>
          <p:nvPr>
            <p:ph type="body" sz="half" idx="1"/>
          </p:nvPr>
        </p:nvSpPr>
        <p:spPr>
          <a:xfrm>
            <a:off x="457200" y="1570037"/>
            <a:ext cx="7924800" cy="4525963"/>
          </a:xfrm>
        </p:spPr>
        <p:txBody>
          <a:bodyPr/>
          <a:lstStyle/>
          <a:p>
            <a:pPr marL="0" indent="0" eaLnBrk="1" hangingPunct="1">
              <a:lnSpc>
                <a:spcPct val="90000"/>
              </a:lnSpc>
              <a:buFont typeface="Wingdings" pitchFamily="2" charset="2"/>
              <a:buNone/>
              <a:defRPr/>
            </a:pPr>
            <a:endParaRPr lang="en-US" sz="1600" dirty="0" smtClean="0"/>
          </a:p>
          <a:p>
            <a:pPr marL="0" indent="0" eaLnBrk="1" hangingPunct="1">
              <a:spcBef>
                <a:spcPts val="0"/>
              </a:spcBef>
              <a:buClr>
                <a:srgbClr val="FFC000"/>
              </a:buClr>
              <a:buFont typeface="Wingdings" pitchFamily="2" charset="2"/>
              <a:buNone/>
              <a:defRPr/>
            </a:pPr>
            <a:r>
              <a:rPr lang="en-US" sz="2400" u="sng" dirty="0" smtClean="0"/>
              <a:t>STEP 1</a:t>
            </a:r>
            <a:r>
              <a:rPr lang="en-US" sz="2400" dirty="0" smtClean="0"/>
              <a:t>: Review the applicant’s medical history.</a:t>
            </a:r>
          </a:p>
          <a:p>
            <a:pPr lvl="1" eaLnBrk="1" hangingPunct="1">
              <a:spcBef>
                <a:spcPts val="0"/>
              </a:spcBef>
              <a:buClr>
                <a:srgbClr val="FFC000"/>
              </a:buClr>
              <a:defRPr/>
            </a:pPr>
            <a:r>
              <a:rPr lang="en-US" dirty="0"/>
              <a:t>Review past medical </a:t>
            </a:r>
            <a:r>
              <a:rPr lang="en-US" dirty="0" smtClean="0"/>
              <a:t>records.</a:t>
            </a:r>
            <a:endParaRPr lang="en-US" dirty="0"/>
          </a:p>
          <a:p>
            <a:pPr lvl="1" eaLnBrk="1" hangingPunct="1">
              <a:spcBef>
                <a:spcPts val="0"/>
              </a:spcBef>
              <a:buClr>
                <a:srgbClr val="FFC000"/>
              </a:buClr>
              <a:defRPr/>
            </a:pPr>
            <a:r>
              <a:rPr lang="en-US" dirty="0"/>
              <a:t>When possible, obtain other relevant records </a:t>
            </a:r>
            <a:r>
              <a:rPr lang="en-US" dirty="0" smtClean="0"/>
              <a:t>(such as </a:t>
            </a:r>
            <a:r>
              <a:rPr lang="en-US" dirty="0"/>
              <a:t>police, military, school) that might indicate a history of harmful </a:t>
            </a:r>
            <a:r>
              <a:rPr lang="en-US" dirty="0" smtClean="0"/>
              <a:t>behavior </a:t>
            </a:r>
            <a:r>
              <a:rPr lang="en-US" dirty="0"/>
              <a:t>associated with physical or mental </a:t>
            </a:r>
            <a:r>
              <a:rPr lang="en-US" dirty="0" smtClean="0"/>
              <a:t>disorders.</a:t>
            </a:r>
            <a:endParaRPr lang="en-US" dirty="0"/>
          </a:p>
          <a:p>
            <a:pPr lvl="1" eaLnBrk="1" hangingPunct="1">
              <a:spcBef>
                <a:spcPts val="0"/>
              </a:spcBef>
              <a:buClr>
                <a:srgbClr val="FFC000"/>
              </a:buClr>
              <a:defRPr/>
            </a:pPr>
            <a:r>
              <a:rPr lang="en-US" dirty="0" smtClean="0"/>
              <a:t>Ask questions about past medical history.</a:t>
            </a:r>
          </a:p>
          <a:p>
            <a:pPr lvl="1" eaLnBrk="1" hangingPunct="1">
              <a:spcBef>
                <a:spcPts val="0"/>
              </a:spcBef>
              <a:buClr>
                <a:srgbClr val="FFC000"/>
              </a:buClr>
              <a:defRPr/>
            </a:pPr>
            <a:r>
              <a:rPr lang="en-US" dirty="0" smtClean="0"/>
              <a:t>Ask about mental disorders in the family and, when appropriate, about signs of mental problems or odd behaviors.</a:t>
            </a:r>
          </a:p>
          <a:p>
            <a:pPr lvl="1" eaLnBrk="1" hangingPunct="1">
              <a:spcBef>
                <a:spcPts val="0"/>
              </a:spcBef>
              <a:buClr>
                <a:srgbClr val="FFC000"/>
              </a:buClr>
              <a:defRPr/>
            </a:pPr>
            <a:r>
              <a:rPr lang="en-US" dirty="0" smtClean="0"/>
              <a:t>Ask about harmful behaviors.</a:t>
            </a:r>
          </a:p>
          <a:p>
            <a:pPr lvl="1" eaLnBrk="1" hangingPunct="1">
              <a:lnSpc>
                <a:spcPct val="90000"/>
              </a:lnSpc>
              <a:defRPr/>
            </a:pPr>
            <a:endParaRPr lang="en-US" sz="1600" dirty="0" smtClean="0"/>
          </a:p>
          <a:p>
            <a:pPr lvl="1" eaLnBrk="1" hangingPunct="1">
              <a:lnSpc>
                <a:spcPct val="90000"/>
              </a:lnSpc>
              <a:defRPr/>
            </a:pPr>
            <a:endParaRPr lang="en-US" sz="1600" dirty="0" smtClean="0"/>
          </a:p>
          <a:p>
            <a:pPr marL="0" indent="0" eaLnBrk="1" hangingPunct="1">
              <a:lnSpc>
                <a:spcPct val="90000"/>
              </a:lnSpc>
              <a:buFont typeface="Wingdings" pitchFamily="2" charset="2"/>
              <a:buNone/>
              <a:defRPr/>
            </a:pPr>
            <a:endParaRPr lang="en-US" sz="2000" dirty="0" smtClean="0"/>
          </a:p>
        </p:txBody>
      </p:sp>
      <p:sp>
        <p:nvSpPr>
          <p:cNvPr id="14340"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9CA6DA86-CC11-4C22-A83D-7CF573A06453}" type="slidenum">
              <a:rPr lang="en-US" altLang="en-US" sz="1200" smtClean="0">
                <a:latin typeface="Arial" charset="0"/>
              </a:rPr>
              <a:pPr>
                <a:spcBef>
                  <a:spcPct val="0"/>
                </a:spcBef>
                <a:buClrTx/>
                <a:buSzTx/>
                <a:buFontTx/>
                <a:buNone/>
              </a:pPr>
              <a:t>21</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2</a:t>
            </a:r>
          </a:p>
        </p:txBody>
      </p:sp>
      <p:sp>
        <p:nvSpPr>
          <p:cNvPr id="174083" name="Rectangle 3"/>
          <p:cNvSpPr>
            <a:spLocks noGrp="1" noChangeArrowheads="1"/>
          </p:cNvSpPr>
          <p:nvPr>
            <p:ph type="body" sz="half" idx="1"/>
          </p:nvPr>
        </p:nvSpPr>
        <p:spPr>
          <a:xfrm>
            <a:off x="533400" y="1371600"/>
            <a:ext cx="8534400" cy="3733800"/>
          </a:xfrm>
        </p:spPr>
        <p:txBody>
          <a:bodyPr/>
          <a:lstStyle/>
          <a:p>
            <a:pPr marL="0" indent="0" eaLnBrk="1" hangingPunct="1">
              <a:lnSpc>
                <a:spcPct val="90000"/>
              </a:lnSpc>
              <a:buFont typeface="Wingdings" pitchFamily="2" charset="2"/>
              <a:buNone/>
              <a:defRPr/>
            </a:pPr>
            <a:endParaRPr lang="en-US" sz="2400" i="1" dirty="0" smtClean="0"/>
          </a:p>
          <a:p>
            <a:pPr eaLnBrk="1" hangingPunct="1">
              <a:spcBef>
                <a:spcPts val="0"/>
              </a:spcBef>
              <a:buClr>
                <a:srgbClr val="FFC000"/>
              </a:buClr>
              <a:defRPr/>
            </a:pPr>
            <a:r>
              <a:rPr lang="en-US" sz="2400" u="sng" dirty="0" smtClean="0"/>
              <a:t>STEP 2</a:t>
            </a:r>
            <a:r>
              <a:rPr lang="en-US" sz="2400" dirty="0" smtClean="0"/>
              <a:t>: Conduct an activities assessment and mental status examination that assesses, at a minimum:</a:t>
            </a:r>
          </a:p>
          <a:p>
            <a:pPr lvl="1" eaLnBrk="1" hangingPunct="1">
              <a:spcBef>
                <a:spcPts val="0"/>
              </a:spcBef>
              <a:buClr>
                <a:srgbClr val="FFC000"/>
              </a:buClr>
              <a:defRPr/>
            </a:pPr>
            <a:r>
              <a:rPr lang="en-US" dirty="0" smtClean="0"/>
              <a:t>Orientation</a:t>
            </a:r>
          </a:p>
          <a:p>
            <a:pPr lvl="1" eaLnBrk="1" hangingPunct="1">
              <a:spcBef>
                <a:spcPts val="0"/>
              </a:spcBef>
              <a:buClr>
                <a:srgbClr val="FFC000"/>
              </a:buClr>
              <a:defRPr/>
            </a:pPr>
            <a:r>
              <a:rPr lang="en-US" dirty="0" smtClean="0"/>
              <a:t>Mood</a:t>
            </a:r>
          </a:p>
          <a:p>
            <a:pPr lvl="1" eaLnBrk="1" hangingPunct="1">
              <a:spcBef>
                <a:spcPts val="0"/>
              </a:spcBef>
              <a:buClr>
                <a:srgbClr val="FFC000"/>
              </a:buClr>
              <a:defRPr/>
            </a:pPr>
            <a:r>
              <a:rPr lang="en-US" dirty="0" smtClean="0"/>
              <a:t>Speech and language</a:t>
            </a:r>
          </a:p>
          <a:p>
            <a:pPr lvl="1" eaLnBrk="1" hangingPunct="1">
              <a:spcBef>
                <a:spcPts val="0"/>
              </a:spcBef>
              <a:buClr>
                <a:srgbClr val="FFC000"/>
              </a:buClr>
              <a:defRPr/>
            </a:pPr>
            <a:r>
              <a:rPr lang="en-US" dirty="0" smtClean="0"/>
              <a:t>Anxiety</a:t>
            </a:r>
          </a:p>
          <a:p>
            <a:pPr lvl="1" eaLnBrk="1" hangingPunct="1">
              <a:spcBef>
                <a:spcPts val="0"/>
              </a:spcBef>
              <a:buClr>
                <a:srgbClr val="FFC000"/>
              </a:buClr>
              <a:defRPr/>
            </a:pPr>
            <a:r>
              <a:rPr lang="en-US" dirty="0" smtClean="0"/>
              <a:t>Thought processes and content</a:t>
            </a:r>
          </a:p>
          <a:p>
            <a:pPr lvl="1" eaLnBrk="1" hangingPunct="1">
              <a:spcBef>
                <a:spcPts val="0"/>
              </a:spcBef>
              <a:buClr>
                <a:srgbClr val="FFC000"/>
              </a:buClr>
              <a:defRPr/>
            </a:pPr>
            <a:r>
              <a:rPr lang="en-US" dirty="0" smtClean="0"/>
              <a:t>Behavior</a:t>
            </a:r>
          </a:p>
          <a:p>
            <a:pPr marL="457200" lvl="1" indent="0" eaLnBrk="1" hangingPunct="1">
              <a:spcBef>
                <a:spcPts val="0"/>
              </a:spcBef>
              <a:buClr>
                <a:srgbClr val="FFC000"/>
              </a:buClr>
              <a:buNone/>
              <a:defRPr/>
            </a:pPr>
            <a:endParaRPr lang="en-US" dirty="0" smtClean="0"/>
          </a:p>
          <a:p>
            <a:pPr marL="349250" lvl="1" indent="-342900" eaLnBrk="1" hangingPunct="1">
              <a:spcBef>
                <a:spcPts val="0"/>
              </a:spcBef>
              <a:buClr>
                <a:srgbClr val="FFC000"/>
              </a:buClr>
              <a:defRPr/>
            </a:pPr>
            <a:r>
              <a:rPr lang="en-US" dirty="0" smtClean="0"/>
              <a:t>The civil surgeon or specialist generally will not need to conduct additional psychological or neuropsychological testing. For certain cases, however, these tests may aid in making a diagnosis.</a:t>
            </a:r>
          </a:p>
          <a:p>
            <a:pPr lvl="1" eaLnBrk="1" hangingPunct="1">
              <a:lnSpc>
                <a:spcPct val="90000"/>
              </a:lnSpc>
              <a:defRPr/>
            </a:pPr>
            <a:endParaRPr lang="en-US" sz="1600" dirty="0" smtClean="0"/>
          </a:p>
          <a:p>
            <a:pPr marL="0" indent="0" eaLnBrk="1" hangingPunct="1">
              <a:lnSpc>
                <a:spcPct val="90000"/>
              </a:lnSpc>
              <a:buFont typeface="Wingdings" pitchFamily="2" charset="2"/>
              <a:buNone/>
              <a:defRPr/>
            </a:pPr>
            <a:endParaRPr lang="en-US" sz="2000" dirty="0" smtClean="0"/>
          </a:p>
        </p:txBody>
      </p:sp>
      <p:sp>
        <p:nvSpPr>
          <p:cNvPr id="15364"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C3951386-A3D7-4A5B-922F-7A846A5883A7}" type="slidenum">
              <a:rPr lang="en-US" altLang="en-US" sz="1200" smtClean="0">
                <a:latin typeface="Arial" charset="0"/>
              </a:rPr>
              <a:pPr>
                <a:spcBef>
                  <a:spcPct val="0"/>
                </a:spcBef>
                <a:buClrTx/>
                <a:buSzTx/>
                <a:buFontTx/>
                <a:buNone/>
              </a:pPr>
              <a:t>22</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74083" name="Rectangle 3"/>
          <p:cNvSpPr>
            <a:spLocks noGrp="1" noChangeArrowheads="1"/>
          </p:cNvSpPr>
          <p:nvPr>
            <p:ph type="body" sz="half" idx="1"/>
          </p:nvPr>
        </p:nvSpPr>
        <p:spPr>
          <a:xfrm>
            <a:off x="457200" y="1600200"/>
            <a:ext cx="8382000" cy="4525963"/>
          </a:xfrm>
        </p:spPr>
        <p:txBody>
          <a:bodyPr/>
          <a:lstStyle/>
          <a:p>
            <a:pPr marL="0" indent="0" eaLnBrk="1" hangingPunct="1">
              <a:spcBef>
                <a:spcPts val="0"/>
              </a:spcBef>
              <a:buClr>
                <a:srgbClr val="FFC000"/>
              </a:buClr>
              <a:buFont typeface="Wingdings" pitchFamily="2" charset="2"/>
              <a:buNone/>
              <a:defRPr/>
            </a:pPr>
            <a:endParaRPr lang="en-US" sz="2400" dirty="0" smtClean="0"/>
          </a:p>
          <a:p>
            <a:pPr marL="0" indent="0" eaLnBrk="1" hangingPunct="1">
              <a:spcBef>
                <a:spcPts val="0"/>
              </a:spcBef>
              <a:buClr>
                <a:srgbClr val="FFC000"/>
              </a:buClr>
              <a:buFont typeface="Wingdings" pitchFamily="2" charset="2"/>
              <a:buNone/>
              <a:defRPr/>
            </a:pPr>
            <a:r>
              <a:rPr lang="en-US" sz="2400" dirty="0" smtClean="0"/>
              <a:t>The civil surgeon may recognize that an applicant with a physical or mental disorder might have an associated harmful behavior </a:t>
            </a:r>
            <a:r>
              <a:rPr lang="en-US" sz="2400" u="sng" dirty="0" smtClean="0"/>
              <a:t>at any point during the medical exam:</a:t>
            </a:r>
          </a:p>
          <a:p>
            <a:pPr marL="0" indent="0" eaLnBrk="1" hangingPunct="1">
              <a:spcBef>
                <a:spcPts val="0"/>
              </a:spcBef>
              <a:buClr>
                <a:srgbClr val="FFC000"/>
              </a:buClr>
              <a:buFont typeface="Wingdings" pitchFamily="2" charset="2"/>
              <a:buNone/>
              <a:defRPr/>
            </a:pPr>
            <a:endParaRPr lang="en-US" sz="2400" dirty="0" smtClean="0"/>
          </a:p>
          <a:p>
            <a:pPr lvl="1" eaLnBrk="1" hangingPunct="1">
              <a:spcBef>
                <a:spcPts val="0"/>
              </a:spcBef>
              <a:buClr>
                <a:srgbClr val="FFC000"/>
              </a:buClr>
              <a:defRPr/>
            </a:pPr>
            <a:r>
              <a:rPr lang="en-US" dirty="0" smtClean="0"/>
              <a:t>While taking the medical history of the mental disorder.</a:t>
            </a:r>
          </a:p>
          <a:p>
            <a:pPr lvl="1" eaLnBrk="1" hangingPunct="1">
              <a:spcBef>
                <a:spcPts val="0"/>
              </a:spcBef>
              <a:buClr>
                <a:srgbClr val="FFC000"/>
              </a:buClr>
              <a:defRPr/>
            </a:pPr>
            <a:r>
              <a:rPr lang="en-US" dirty="0" smtClean="0"/>
              <a:t>While taking history of harmful behavior.</a:t>
            </a:r>
          </a:p>
          <a:p>
            <a:pPr lvl="1" eaLnBrk="1" hangingPunct="1">
              <a:spcBef>
                <a:spcPts val="0"/>
              </a:spcBef>
              <a:buClr>
                <a:srgbClr val="FFC000"/>
              </a:buClr>
              <a:defRPr/>
            </a:pPr>
            <a:r>
              <a:rPr lang="en-US" dirty="0" smtClean="0"/>
              <a:t>While observing for current abnormal behavior during the physical exam.</a:t>
            </a:r>
          </a:p>
          <a:p>
            <a:pPr lvl="1" eaLnBrk="1" hangingPunct="1">
              <a:lnSpc>
                <a:spcPct val="90000"/>
              </a:lnSpc>
              <a:defRPr/>
            </a:pPr>
            <a:endParaRPr lang="en-US" sz="1600" dirty="0" smtClean="0"/>
          </a:p>
          <a:p>
            <a:pPr lvl="1" eaLnBrk="1" hangingPunct="1">
              <a:lnSpc>
                <a:spcPct val="90000"/>
              </a:lnSpc>
              <a:defRPr/>
            </a:pPr>
            <a:endParaRPr lang="en-US" sz="1600" dirty="0" smtClean="0"/>
          </a:p>
          <a:p>
            <a:pPr marL="0" indent="0" eaLnBrk="1" hangingPunct="1">
              <a:lnSpc>
                <a:spcPct val="90000"/>
              </a:lnSpc>
              <a:buFont typeface="Wingdings" pitchFamily="2" charset="2"/>
              <a:buNone/>
              <a:defRPr/>
            </a:pPr>
            <a:endParaRPr lang="en-US" sz="2000" dirty="0" smtClean="0"/>
          </a:p>
        </p:txBody>
      </p:sp>
      <p:sp>
        <p:nvSpPr>
          <p:cNvPr id="1638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9CEB333B-0980-427F-9FFA-F8A722BA3C58}" type="slidenum">
              <a:rPr lang="en-US" altLang="en-US" sz="1200" smtClean="0">
                <a:latin typeface="Arial" charset="0"/>
              </a:rPr>
              <a:pPr>
                <a:spcBef>
                  <a:spcPct val="0"/>
                </a:spcBef>
                <a:buClrTx/>
                <a:buSzTx/>
                <a:buFontTx/>
                <a:buNone/>
              </a:pPr>
              <a:t>23</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74083" name="Rectangle 3"/>
          <p:cNvSpPr>
            <a:spLocks noGrp="1" noChangeArrowheads="1"/>
          </p:cNvSpPr>
          <p:nvPr>
            <p:ph type="body" sz="half" idx="1"/>
          </p:nvPr>
        </p:nvSpPr>
        <p:spPr>
          <a:xfrm>
            <a:off x="762000" y="1798637"/>
            <a:ext cx="7696200" cy="4525963"/>
          </a:xfrm>
        </p:spPr>
        <p:txBody>
          <a:bodyPr/>
          <a:lstStyle/>
          <a:p>
            <a:pPr marL="0" indent="0" eaLnBrk="1" hangingPunct="1">
              <a:lnSpc>
                <a:spcPct val="90000"/>
              </a:lnSpc>
              <a:buFont typeface="Wingdings" pitchFamily="2" charset="2"/>
              <a:buNone/>
              <a:defRPr/>
            </a:pPr>
            <a:endParaRPr lang="en-US" sz="2000" b="1" dirty="0" smtClean="0"/>
          </a:p>
          <a:p>
            <a:pPr marL="0" indent="0" eaLnBrk="1" hangingPunct="1">
              <a:lnSpc>
                <a:spcPct val="90000"/>
              </a:lnSpc>
              <a:buFont typeface="Wingdings" pitchFamily="2" charset="2"/>
              <a:buNone/>
              <a:defRPr/>
            </a:pPr>
            <a:r>
              <a:rPr lang="en-US" sz="2400" u="sng" dirty="0" smtClean="0"/>
              <a:t>STEP 3</a:t>
            </a:r>
            <a:r>
              <a:rPr lang="en-US" sz="2400" dirty="0" smtClean="0"/>
              <a:t>: Determine whether the applicant has any </a:t>
            </a:r>
            <a:r>
              <a:rPr lang="en-US" sz="2400" b="1" dirty="0" smtClean="0"/>
              <a:t>physical or mental disorder</a:t>
            </a:r>
            <a:r>
              <a:rPr lang="en-US" sz="2400" dirty="0" smtClean="0"/>
              <a:t> </a:t>
            </a:r>
            <a:r>
              <a:rPr lang="en-US" sz="2400" dirty="0"/>
              <a:t>using </a:t>
            </a:r>
            <a:r>
              <a:rPr lang="en-US" sz="2400" dirty="0" smtClean="0"/>
              <a:t>DSM criteria. </a:t>
            </a:r>
          </a:p>
          <a:p>
            <a:pPr marL="0" indent="0" eaLnBrk="1" hangingPunct="1">
              <a:lnSpc>
                <a:spcPct val="90000"/>
              </a:lnSpc>
              <a:buFont typeface="Wingdings" pitchFamily="2" charset="2"/>
              <a:buNone/>
              <a:defRPr/>
            </a:pPr>
            <a:endParaRPr lang="en-US" sz="2400" dirty="0"/>
          </a:p>
          <a:p>
            <a:pPr marL="0" indent="0" eaLnBrk="1" hangingPunct="1">
              <a:lnSpc>
                <a:spcPct val="90000"/>
              </a:lnSpc>
              <a:buFont typeface="Wingdings" pitchFamily="2" charset="2"/>
              <a:buNone/>
              <a:defRPr/>
            </a:pPr>
            <a:r>
              <a:rPr lang="en-US" sz="2400" u="sng" dirty="0"/>
              <a:t>STEP 4</a:t>
            </a:r>
            <a:r>
              <a:rPr lang="en-US" sz="2400" dirty="0"/>
              <a:t>: If the applicant is diagnosed </a:t>
            </a:r>
            <a:r>
              <a:rPr lang="en-US" sz="2400" dirty="0" smtClean="0"/>
              <a:t>with a </a:t>
            </a:r>
            <a:r>
              <a:rPr lang="en-US" sz="2400" dirty="0"/>
              <a:t>disorder, determine </a:t>
            </a:r>
            <a:r>
              <a:rPr lang="en-US" sz="2400" dirty="0" smtClean="0"/>
              <a:t>if it </a:t>
            </a:r>
            <a:r>
              <a:rPr lang="en-US" sz="2400" dirty="0"/>
              <a:t>has </a:t>
            </a:r>
            <a:r>
              <a:rPr lang="en-US" sz="2400" dirty="0" smtClean="0"/>
              <a:t>current associated </a:t>
            </a:r>
            <a:r>
              <a:rPr lang="en-US" sz="2400" dirty="0"/>
              <a:t>harmful </a:t>
            </a:r>
            <a:r>
              <a:rPr lang="en-US" sz="2400" dirty="0" smtClean="0"/>
              <a:t>behavior or past associated harmful behavior judged likely to recur.</a:t>
            </a:r>
            <a:endParaRPr lang="en-US" sz="2400" dirty="0"/>
          </a:p>
          <a:p>
            <a:pPr marL="0" indent="0" eaLnBrk="1" hangingPunct="1">
              <a:lnSpc>
                <a:spcPct val="90000"/>
              </a:lnSpc>
              <a:buFont typeface="Wingdings" pitchFamily="2" charset="2"/>
              <a:buNone/>
              <a:defRPr/>
            </a:pPr>
            <a:endParaRPr lang="en-US" sz="2000" dirty="0" smtClean="0"/>
          </a:p>
          <a:p>
            <a:pPr marL="0" indent="0" eaLnBrk="1" hangingPunct="1">
              <a:lnSpc>
                <a:spcPct val="80000"/>
              </a:lnSpc>
              <a:buFont typeface="Wingdings" pitchFamily="2" charset="2"/>
              <a:buNone/>
              <a:defRPr/>
            </a:pPr>
            <a:r>
              <a:rPr lang="en-US" sz="2000" dirty="0"/>
              <a:t/>
            </a:r>
            <a:br>
              <a:rPr lang="en-US" sz="2000" dirty="0"/>
            </a:br>
            <a:endParaRPr lang="en-US" sz="1600" dirty="0" smtClean="0"/>
          </a:p>
          <a:p>
            <a:pPr lvl="1" eaLnBrk="1" hangingPunct="1">
              <a:lnSpc>
                <a:spcPct val="90000"/>
              </a:lnSpc>
              <a:defRPr/>
            </a:pPr>
            <a:endParaRPr lang="en-US" sz="1600" dirty="0" smtClean="0"/>
          </a:p>
          <a:p>
            <a:pPr marL="0" indent="0" eaLnBrk="1" hangingPunct="1">
              <a:lnSpc>
                <a:spcPct val="90000"/>
              </a:lnSpc>
              <a:buFont typeface="Wingdings" pitchFamily="2" charset="2"/>
              <a:buNone/>
              <a:defRPr/>
            </a:pPr>
            <a:endParaRPr lang="en-US" sz="2000" dirty="0" smtClean="0"/>
          </a:p>
        </p:txBody>
      </p:sp>
      <p:sp>
        <p:nvSpPr>
          <p:cNvPr id="17412"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00D95AF6-AB26-4F94-9A67-5CE8F14D2BA3}" type="slidenum">
              <a:rPr lang="en-US" altLang="en-US" sz="1200" smtClean="0">
                <a:latin typeface="Arial" charset="0"/>
              </a:rPr>
              <a:pPr>
                <a:spcBef>
                  <a:spcPct val="0"/>
                </a:spcBef>
                <a:buClrTx/>
                <a:buSzTx/>
                <a:buFontTx/>
                <a:buNone/>
              </a:pPr>
              <a:t>24</a:t>
            </a:fld>
            <a:endParaRPr lang="en-US" altLang="en-US" sz="1200" smtClean="0">
              <a:latin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531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47459" name="Rectangle 3"/>
          <p:cNvSpPr>
            <a:spLocks noGrp="1" noChangeArrowheads="1"/>
          </p:cNvSpPr>
          <p:nvPr>
            <p:ph type="body" sz="half" idx="1"/>
          </p:nvPr>
        </p:nvSpPr>
        <p:spPr>
          <a:xfrm>
            <a:off x="152400" y="1600200"/>
            <a:ext cx="8686800" cy="4525963"/>
          </a:xfrm>
        </p:spPr>
        <p:txBody>
          <a:bodyPr/>
          <a:lstStyle/>
          <a:p>
            <a:pPr marL="0" indent="0" eaLnBrk="1" hangingPunct="1">
              <a:spcBef>
                <a:spcPts val="0"/>
              </a:spcBef>
              <a:buClr>
                <a:srgbClr val="FFCC00"/>
              </a:buClr>
              <a:buFont typeface="Wingdings" pitchFamily="2" charset="2"/>
              <a:buNone/>
              <a:defRPr/>
            </a:pPr>
            <a:r>
              <a:rPr lang="en-US" sz="2400" dirty="0" smtClean="0"/>
              <a:t>Civil surgeons should also determine:</a:t>
            </a:r>
          </a:p>
          <a:p>
            <a:pPr eaLnBrk="1" hangingPunct="1">
              <a:spcBef>
                <a:spcPts val="0"/>
              </a:spcBef>
              <a:buClr>
                <a:srgbClr val="FFCC00"/>
              </a:buClr>
              <a:defRPr/>
            </a:pPr>
            <a:r>
              <a:rPr lang="en-US" sz="2400" dirty="0" smtClean="0"/>
              <a:t>Remission </a:t>
            </a:r>
            <a:r>
              <a:rPr lang="en-US" sz="2400" dirty="0"/>
              <a:t>status of previously diagnosed </a:t>
            </a:r>
            <a:r>
              <a:rPr lang="en-US" sz="2400" dirty="0" smtClean="0"/>
              <a:t>disorder.</a:t>
            </a:r>
          </a:p>
          <a:p>
            <a:pPr eaLnBrk="1" hangingPunct="1">
              <a:spcBef>
                <a:spcPts val="0"/>
              </a:spcBef>
              <a:buClr>
                <a:srgbClr val="FFCC00"/>
              </a:buClr>
              <a:defRPr/>
            </a:pPr>
            <a:r>
              <a:rPr lang="en-US" sz="2400" dirty="0" smtClean="0"/>
              <a:t>Likelihood </a:t>
            </a:r>
            <a:r>
              <a:rPr lang="en-US" sz="2400" dirty="0"/>
              <a:t>of recurrence of harmful behaviors associated with </a:t>
            </a:r>
            <a:r>
              <a:rPr lang="en-US" sz="2400" dirty="0" smtClean="0"/>
              <a:t>the physical </a:t>
            </a:r>
            <a:r>
              <a:rPr lang="en-US" sz="2400" dirty="0"/>
              <a:t>or mental </a:t>
            </a:r>
            <a:r>
              <a:rPr lang="en-US" sz="2400" dirty="0" smtClean="0"/>
              <a:t>disorder.</a:t>
            </a:r>
          </a:p>
          <a:p>
            <a:pPr lvl="1" eaLnBrk="1" hangingPunct="1">
              <a:spcBef>
                <a:spcPts val="0"/>
              </a:spcBef>
              <a:buClr>
                <a:srgbClr val="FFCC00"/>
              </a:buClr>
              <a:defRPr/>
            </a:pPr>
            <a:r>
              <a:rPr lang="en-US" dirty="0" smtClean="0"/>
              <a:t>The disorder must </a:t>
            </a:r>
            <a:r>
              <a:rPr lang="en-US" u="sng" dirty="0" smtClean="0"/>
              <a:t>at least </a:t>
            </a:r>
            <a:r>
              <a:rPr lang="en-US" dirty="0" smtClean="0"/>
              <a:t>be in remission or reliably controlled by medication or other effective treatment for a civil surgeon to find that the harmful behavior is unlikely to recur.</a:t>
            </a:r>
          </a:p>
          <a:p>
            <a:pPr lvl="1" eaLnBrk="1" hangingPunct="1">
              <a:spcBef>
                <a:spcPts val="0"/>
              </a:spcBef>
              <a:buClr>
                <a:srgbClr val="FFCC00"/>
              </a:buClr>
              <a:defRPr/>
            </a:pPr>
            <a:r>
              <a:rPr lang="en-US" dirty="0" smtClean="0"/>
              <a:t>If it has been at least </a:t>
            </a:r>
            <a:r>
              <a:rPr lang="en-US" u="sng" dirty="0" smtClean="0"/>
              <a:t>12 months </a:t>
            </a:r>
            <a:r>
              <a:rPr lang="en-US" dirty="0" smtClean="0"/>
              <a:t>since the harmful behavior last occurred, it is less likely to recur (general guideline)</a:t>
            </a:r>
            <a:endParaRPr lang="en-US" dirty="0"/>
          </a:p>
          <a:p>
            <a:pPr eaLnBrk="1" hangingPunct="1">
              <a:lnSpc>
                <a:spcPct val="90000"/>
              </a:lnSpc>
              <a:buFont typeface="Wingdings" pitchFamily="2" charset="2"/>
              <a:buNone/>
              <a:defRPr/>
            </a:pPr>
            <a:endParaRPr lang="en-US" sz="2000" dirty="0" smtClean="0"/>
          </a:p>
          <a:p>
            <a:pPr eaLnBrk="1" hangingPunct="1">
              <a:lnSpc>
                <a:spcPct val="90000"/>
              </a:lnSpc>
              <a:buFont typeface="Wingdings" pitchFamily="2" charset="2"/>
              <a:buNone/>
              <a:defRPr/>
            </a:pPr>
            <a:endParaRPr lang="en-US" sz="2000" dirty="0" smtClean="0"/>
          </a:p>
        </p:txBody>
      </p:sp>
      <p:sp>
        <p:nvSpPr>
          <p:cNvPr id="18437"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29979751-AD78-40FB-9C87-825318023C4A}" type="slidenum">
              <a:rPr lang="en-US" altLang="en-US" sz="1200" smtClean="0">
                <a:latin typeface="Arial" charset="0"/>
              </a:rPr>
              <a:pPr>
                <a:spcBef>
                  <a:spcPct val="0"/>
                </a:spcBef>
                <a:buClrTx/>
                <a:buSzTx/>
                <a:buFontTx/>
                <a:buNone/>
              </a:pPr>
              <a:t>25</a:t>
            </a:fld>
            <a:endParaRPr lang="en-US" altLang="en-US" sz="1200" smtClean="0">
              <a:latin typeface="Arial" charset="0"/>
            </a:endParaRPr>
          </a:p>
        </p:txBody>
      </p:sp>
      <p:sp>
        <p:nvSpPr>
          <p:cNvPr id="2" name="TextBox 1"/>
          <p:cNvSpPr txBox="1"/>
          <p:nvPr/>
        </p:nvSpPr>
        <p:spPr>
          <a:xfrm>
            <a:off x="2590800" y="5181600"/>
            <a:ext cx="6172200" cy="1569660"/>
          </a:xfrm>
          <a:prstGeom prst="rect">
            <a:avLst/>
          </a:prstGeom>
          <a:noFill/>
        </p:spPr>
        <p:txBody>
          <a:bodyPr wrap="square">
            <a:spAutoFit/>
          </a:bodyPr>
          <a:lstStyle/>
          <a:p>
            <a:pPr>
              <a:defRPr/>
            </a:pPr>
            <a:r>
              <a:rPr lang="en-US" sz="2400" b="0" dirty="0">
                <a:solidFill>
                  <a:srgbClr val="FFC000"/>
                </a:solidFill>
                <a:latin typeface="+mn-lt"/>
                <a:sym typeface="Wingdings" pitchFamily="2" charset="2"/>
              </a:rPr>
              <a:t> </a:t>
            </a:r>
            <a:r>
              <a:rPr lang="en-US" sz="2400" b="0" dirty="0">
                <a:latin typeface="+mn-lt"/>
              </a:rPr>
              <a:t>See TIs for more info, including a list of factors affecting the applicant’s likelihood of maintaining remission or having a disorder under control.</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2</a:t>
            </a:r>
          </a:p>
        </p:txBody>
      </p:sp>
      <p:sp>
        <p:nvSpPr>
          <p:cNvPr id="148483" name="Rectangle 3"/>
          <p:cNvSpPr>
            <a:spLocks noGrp="1" noChangeArrowheads="1"/>
          </p:cNvSpPr>
          <p:nvPr>
            <p:ph type="body" sz="half" idx="1"/>
          </p:nvPr>
        </p:nvSpPr>
        <p:spPr/>
        <p:txBody>
          <a:bodyPr/>
          <a:lstStyle/>
          <a:p>
            <a:pPr marL="0" indent="0" eaLnBrk="1" hangingPunct="1">
              <a:spcBef>
                <a:spcPts val="0"/>
              </a:spcBef>
              <a:buFont typeface="Wingdings" pitchFamily="2" charset="2"/>
              <a:buNone/>
              <a:defRPr/>
            </a:pPr>
            <a:r>
              <a:rPr lang="en-US" sz="2400" u="sng" dirty="0" smtClean="0"/>
              <a:t>STEP 5</a:t>
            </a:r>
            <a:r>
              <a:rPr lang="en-US" sz="2400" dirty="0" smtClean="0"/>
              <a:t>: Determine if the applicant </a:t>
            </a:r>
            <a:r>
              <a:rPr lang="en-US" sz="2400" dirty="0"/>
              <a:t>has </a:t>
            </a:r>
            <a:r>
              <a:rPr lang="en-US" sz="2400" dirty="0" smtClean="0"/>
              <a:t>any </a:t>
            </a:r>
            <a:r>
              <a:rPr lang="en-US" sz="2400" dirty="0"/>
              <a:t>Class A or B </a:t>
            </a:r>
            <a:r>
              <a:rPr lang="en-US" sz="2400" dirty="0" smtClean="0"/>
              <a:t>condition based on physical or mental disorder with current associated harmful behavior or history of such behavior judged likely to recur. Mark the appropriate finding on </a:t>
            </a:r>
            <a:r>
              <a:rPr lang="en-US" sz="2400" dirty="0"/>
              <a:t>Form I-693 (Section 2 of the Civil Surgeon Worksheet</a:t>
            </a:r>
            <a:r>
              <a:rPr lang="en-US" sz="2400" dirty="0" smtClean="0"/>
              <a:t>) </a:t>
            </a:r>
          </a:p>
          <a:p>
            <a:pPr marL="0" indent="0" eaLnBrk="1" hangingPunct="1">
              <a:lnSpc>
                <a:spcPct val="90000"/>
              </a:lnSpc>
              <a:buFont typeface="Wingdings" pitchFamily="2" charset="2"/>
              <a:buNone/>
              <a:defRPr/>
            </a:pPr>
            <a:r>
              <a:rPr lang="en-US" sz="2000" dirty="0" smtClean="0"/>
              <a:t/>
            </a:r>
            <a:br>
              <a:rPr lang="en-US" sz="2000" dirty="0" smtClean="0"/>
            </a:br>
            <a:endParaRPr lang="en-US" sz="2000" dirty="0" smtClean="0"/>
          </a:p>
          <a:p>
            <a:pPr marL="0" indent="0" eaLnBrk="1" hangingPunct="1">
              <a:lnSpc>
                <a:spcPct val="90000"/>
              </a:lnSpc>
              <a:buFont typeface="Wingdings" pitchFamily="2" charset="2"/>
              <a:buNone/>
              <a:defRPr/>
            </a:pPr>
            <a:r>
              <a:rPr lang="en-US" sz="2000" dirty="0" smtClean="0"/>
              <a:t/>
            </a:r>
            <a:br>
              <a:rPr lang="en-US" sz="2000" dirty="0" smtClean="0"/>
            </a:br>
            <a:endParaRPr lang="en-US" sz="2000" dirty="0" smtClean="0"/>
          </a:p>
          <a:p>
            <a:pPr marL="0" indent="0" eaLnBrk="1" hangingPunct="1">
              <a:lnSpc>
                <a:spcPct val="90000"/>
              </a:lnSpc>
              <a:buFont typeface="Wingdings" pitchFamily="2" charset="2"/>
              <a:buNone/>
              <a:defRPr/>
            </a:pPr>
            <a:endParaRPr lang="en-US" sz="2000" dirty="0" smtClean="0"/>
          </a:p>
          <a:p>
            <a:pPr marL="0" indent="0" eaLnBrk="1" hangingPunct="1">
              <a:lnSpc>
                <a:spcPct val="90000"/>
              </a:lnSpc>
              <a:buFont typeface="Wingdings" pitchFamily="2" charset="2"/>
              <a:buNone/>
              <a:defRPr/>
            </a:pPr>
            <a:endParaRPr lang="en-US" sz="1000" dirty="0" smtClean="0"/>
          </a:p>
        </p:txBody>
      </p:sp>
      <p:sp>
        <p:nvSpPr>
          <p:cNvPr id="19461"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EDABB17D-8692-4AD2-BAB6-629E8EE5C5E8}" type="slidenum">
              <a:rPr lang="en-US" altLang="en-US" sz="1200" smtClean="0">
                <a:latin typeface="Arial" charset="0"/>
              </a:rPr>
              <a:pPr>
                <a:spcBef>
                  <a:spcPct val="0"/>
                </a:spcBef>
                <a:buClrTx/>
                <a:buSzTx/>
                <a:buFontTx/>
                <a:buNone/>
              </a:pPr>
              <a:t>26</a:t>
            </a:fld>
            <a:endParaRPr lang="en-US" altLang="en-US" sz="1200" smtClean="0">
              <a:latin typeface="Arial" charset="0"/>
            </a:endParaRPr>
          </a:p>
        </p:txBody>
      </p:sp>
      <p:sp>
        <p:nvSpPr>
          <p:cNvPr id="19462" name="TextBox 2"/>
          <p:cNvSpPr txBox="1">
            <a:spLocks noChangeArrowheads="1"/>
          </p:cNvSpPr>
          <p:nvPr/>
        </p:nvSpPr>
        <p:spPr bwMode="auto">
          <a:xfrm>
            <a:off x="4572000" y="4027944"/>
            <a:ext cx="43910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0" dirty="0">
                <a:solidFill>
                  <a:srgbClr val="FFC000"/>
                </a:solidFill>
                <a:sym typeface="Wingdings" pitchFamily="2" charset="2"/>
              </a:rPr>
              <a:t> </a:t>
            </a:r>
            <a:r>
              <a:rPr lang="en-US" altLang="en-US" sz="2400" b="0" dirty="0">
                <a:solidFill>
                  <a:schemeClr val="tx2"/>
                </a:solidFill>
              </a:rPr>
              <a:t>Civil surgeons should also note in the </a:t>
            </a:r>
            <a:r>
              <a:rPr lang="en-US" altLang="en-US" sz="2400" dirty="0">
                <a:solidFill>
                  <a:schemeClr val="tx2"/>
                </a:solidFill>
              </a:rPr>
              <a:t>Remarks box</a:t>
            </a:r>
            <a:r>
              <a:rPr lang="en-US" altLang="en-US" sz="2400" b="0" dirty="0">
                <a:solidFill>
                  <a:schemeClr val="tx2"/>
                </a:solidFill>
              </a:rPr>
              <a:t> any harmful behavior </a:t>
            </a:r>
            <a:r>
              <a:rPr lang="en-US" altLang="en-US" sz="2400" b="0" u="sng" dirty="0">
                <a:solidFill>
                  <a:schemeClr val="tx2"/>
                </a:solidFill>
              </a:rPr>
              <a:t>not associated </a:t>
            </a:r>
            <a:r>
              <a:rPr lang="en-US" altLang="en-US" sz="2400" b="0" dirty="0">
                <a:solidFill>
                  <a:schemeClr val="tx2"/>
                </a:solidFill>
              </a:rPr>
              <a:t>with </a:t>
            </a:r>
            <a:r>
              <a:rPr lang="en-US" altLang="en-US" sz="2400" b="0" dirty="0" smtClean="0">
                <a:solidFill>
                  <a:schemeClr val="tx2"/>
                </a:solidFill>
              </a:rPr>
              <a:t>a mental </a:t>
            </a:r>
            <a:r>
              <a:rPr lang="en-US" altLang="en-US" sz="2400" b="0" dirty="0">
                <a:solidFill>
                  <a:schemeClr val="tx2"/>
                </a:solidFill>
              </a:rPr>
              <a:t>or physical disorder, </a:t>
            </a:r>
            <a:r>
              <a:rPr lang="en-US" altLang="en-US" sz="2400" b="0" dirty="0" smtClean="0">
                <a:solidFill>
                  <a:schemeClr val="tx2"/>
                </a:solidFill>
              </a:rPr>
              <a:t>as </a:t>
            </a:r>
            <a:r>
              <a:rPr lang="en-US" altLang="en-US" sz="2400" b="0" dirty="0">
                <a:solidFill>
                  <a:schemeClr val="tx2"/>
                </a:solidFill>
              </a:rPr>
              <a:t>this information may be relevant </a:t>
            </a:r>
            <a:r>
              <a:rPr lang="en-US" altLang="en-US" sz="2400" b="0" dirty="0" smtClean="0">
                <a:solidFill>
                  <a:schemeClr val="tx2"/>
                </a:solidFill>
              </a:rPr>
              <a:t>to USCIS in </a:t>
            </a:r>
            <a:r>
              <a:rPr lang="en-US" altLang="en-US" sz="2400" b="0" dirty="0">
                <a:solidFill>
                  <a:schemeClr val="tx2"/>
                </a:solidFill>
              </a:rPr>
              <a:t>determining </a:t>
            </a:r>
            <a:r>
              <a:rPr lang="en-US" altLang="en-US" sz="2400" b="0" dirty="0" smtClean="0">
                <a:solidFill>
                  <a:schemeClr val="tx2"/>
                </a:solidFill>
              </a:rPr>
              <a:t>inadmissibility </a:t>
            </a:r>
            <a:r>
              <a:rPr lang="en-US" altLang="en-US" sz="2400" b="0" dirty="0">
                <a:solidFill>
                  <a:schemeClr val="tx2"/>
                </a:solidFill>
              </a:rPr>
              <a:t>on other </a:t>
            </a:r>
            <a:r>
              <a:rPr lang="en-US" altLang="en-US" sz="2400" b="0" dirty="0" smtClean="0">
                <a:solidFill>
                  <a:schemeClr val="tx2"/>
                </a:solidFill>
              </a:rPr>
              <a:t>grounds</a:t>
            </a:r>
            <a:endParaRPr lang="en-US" altLang="en-US" sz="2400" b="0" dirty="0">
              <a:solidFill>
                <a:schemeClr val="tx2"/>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966"/>
          <a:stretch/>
        </p:blipFill>
        <p:spPr bwMode="auto">
          <a:xfrm>
            <a:off x="4572000" y="1727200"/>
            <a:ext cx="435715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20483"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C22CD1AA-CFA4-4A29-9C64-79B87BA1ECF1}" type="slidenum">
              <a:rPr lang="en-US" altLang="en-US" sz="1200" smtClean="0">
                <a:latin typeface="Arial" charset="0"/>
              </a:rPr>
              <a:pPr>
                <a:spcBef>
                  <a:spcPct val="0"/>
                </a:spcBef>
                <a:buClrTx/>
                <a:buSzTx/>
                <a:buFontTx/>
                <a:buNone/>
              </a:pPr>
              <a:t>27</a:t>
            </a:fld>
            <a:endParaRPr lang="en-US" altLang="en-US" sz="1200" smtClean="0">
              <a:latin typeface="Arial" charset="0"/>
            </a:endParaRP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714" y="1711325"/>
            <a:ext cx="5698686"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p:cNvSpPr txBox="1">
            <a:spLocks noChangeArrowheads="1"/>
          </p:cNvSpPr>
          <p:nvPr/>
        </p:nvSpPr>
        <p:spPr bwMode="auto">
          <a:xfrm>
            <a:off x="428624" y="1676400"/>
            <a:ext cx="2695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0" dirty="0">
                <a:solidFill>
                  <a:schemeClr val="tx2"/>
                </a:solidFill>
              </a:rPr>
              <a:t>The TIs illustrate how civil surgeons should determine whether an applicant has a Class A or B </a:t>
            </a:r>
            <a:r>
              <a:rPr lang="en-US" altLang="en-US" sz="2400" b="0" dirty="0" smtClean="0">
                <a:solidFill>
                  <a:schemeClr val="tx2"/>
                </a:solidFill>
              </a:rPr>
              <a:t>condition. </a:t>
            </a:r>
            <a:r>
              <a:rPr lang="en-US" altLang="en-US" sz="2400" b="0" dirty="0">
                <a:solidFill>
                  <a:schemeClr val="tx2"/>
                </a:solidFill>
              </a:rPr>
              <a:t>(see Appendix D: Summary of Mental health Examination of the TIs for Physical and Mental Disorders)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457200" y="0"/>
            <a:ext cx="8229600" cy="1143000"/>
          </a:xfrm>
        </p:spPr>
        <p:txBody>
          <a:bodyPr/>
          <a:lstStyle/>
          <a:p>
            <a:pPr eaLnBrk="1" hangingPunct="1">
              <a:defRPr/>
            </a:pPr>
            <a:r>
              <a:rPr lang="en-US" sz="4000" dirty="0" smtClean="0"/>
              <a:t>Completing Form I-693: Civil Surgeon Worksheet, Section 2</a:t>
            </a:r>
          </a:p>
        </p:txBody>
      </p:sp>
      <p:sp>
        <p:nvSpPr>
          <p:cNvPr id="146435" name="Rectangle 3"/>
          <p:cNvSpPr>
            <a:spLocks noGrp="1" noChangeArrowheads="1"/>
          </p:cNvSpPr>
          <p:nvPr>
            <p:ph type="body" sz="half" idx="1"/>
          </p:nvPr>
        </p:nvSpPr>
        <p:spPr>
          <a:xfrm>
            <a:off x="152400" y="1295400"/>
            <a:ext cx="8839200" cy="3429000"/>
          </a:xfrm>
        </p:spPr>
        <p:txBody>
          <a:bodyPr/>
          <a:lstStyle/>
          <a:p>
            <a:pPr eaLnBrk="1" hangingPunct="1">
              <a:spcBef>
                <a:spcPts val="0"/>
              </a:spcBef>
              <a:buClr>
                <a:srgbClr val="FFCC00"/>
              </a:buClr>
              <a:buFont typeface="Wingdings" pitchFamily="2" charset="2"/>
              <a:buNone/>
              <a:defRPr/>
            </a:pPr>
            <a:r>
              <a:rPr lang="en-US" sz="2400" b="1" dirty="0" smtClean="0"/>
              <a:t>Specialist Referral:</a:t>
            </a:r>
          </a:p>
          <a:p>
            <a:pPr eaLnBrk="1" hangingPunct="1">
              <a:spcBef>
                <a:spcPts val="0"/>
              </a:spcBef>
              <a:buClr>
                <a:srgbClr val="FFCC00"/>
              </a:buClr>
              <a:buFont typeface="Wingdings" pitchFamily="2" charset="2"/>
              <a:buNone/>
              <a:defRPr/>
            </a:pPr>
            <a:r>
              <a:rPr lang="en-US" sz="2400" dirty="0" smtClean="0"/>
              <a:t>Civil surgeons should refer applicant to a specialist if they’re unable to:</a:t>
            </a:r>
          </a:p>
          <a:p>
            <a:pPr eaLnBrk="1" hangingPunct="1">
              <a:spcBef>
                <a:spcPts val="0"/>
              </a:spcBef>
              <a:buClr>
                <a:srgbClr val="FFCC00"/>
              </a:buClr>
              <a:defRPr/>
            </a:pPr>
            <a:r>
              <a:rPr lang="en-US" sz="2400" dirty="0" smtClean="0"/>
              <a:t>Arrive at a probable diagnosis to determine if applicant has/had a mental or physical disorder with associated harmful behavior</a:t>
            </a:r>
          </a:p>
          <a:p>
            <a:pPr eaLnBrk="1" hangingPunct="1">
              <a:spcBef>
                <a:spcPts val="0"/>
              </a:spcBef>
              <a:buClr>
                <a:srgbClr val="FFCC00"/>
              </a:buClr>
              <a:defRPr/>
            </a:pPr>
            <a:r>
              <a:rPr lang="en-US" sz="2400" dirty="0" smtClean="0"/>
              <a:t>Rule out the presence of a physical or mental disorder </a:t>
            </a:r>
          </a:p>
          <a:p>
            <a:pPr eaLnBrk="1" hangingPunct="1">
              <a:spcBef>
                <a:spcPts val="0"/>
              </a:spcBef>
              <a:buClr>
                <a:srgbClr val="FFCC00"/>
              </a:buClr>
              <a:defRPr/>
            </a:pPr>
            <a:r>
              <a:rPr lang="en-US" sz="2400" dirty="0" smtClean="0"/>
              <a:t>Determine if harmful behavior has been associated with the disorder or if it is likely to recur</a:t>
            </a:r>
          </a:p>
          <a:p>
            <a:pPr eaLnBrk="1" hangingPunct="1">
              <a:spcBef>
                <a:spcPts val="0"/>
              </a:spcBef>
              <a:buClr>
                <a:srgbClr val="FFCC00"/>
              </a:buClr>
              <a:defRPr/>
            </a:pPr>
            <a:r>
              <a:rPr lang="en-US" sz="2400" dirty="0" smtClean="0"/>
              <a:t>Determine if any diagnosed disorder affecting behavior is in remission or under control, or the likelihood the applicant can maintain remission or effective control</a:t>
            </a:r>
          </a:p>
          <a:p>
            <a:pPr eaLnBrk="1" hangingPunct="1">
              <a:lnSpc>
                <a:spcPct val="80000"/>
              </a:lnSpc>
              <a:defRPr/>
            </a:pPr>
            <a:endParaRPr lang="en-US" sz="1800" dirty="0" smtClean="0"/>
          </a:p>
          <a:p>
            <a:pPr eaLnBrk="1" hangingPunct="1">
              <a:lnSpc>
                <a:spcPct val="80000"/>
              </a:lnSpc>
              <a:buFont typeface="Wingdings" pitchFamily="2" charset="2"/>
              <a:buNone/>
              <a:defRPr/>
            </a:pPr>
            <a:endParaRPr lang="en-US" sz="1800" dirty="0" smtClean="0"/>
          </a:p>
        </p:txBody>
      </p:sp>
      <p:sp>
        <p:nvSpPr>
          <p:cNvPr id="146437" name="Text Box 5"/>
          <p:cNvSpPr txBox="1">
            <a:spLocks noChangeArrowheads="1"/>
          </p:cNvSpPr>
          <p:nvPr/>
        </p:nvSpPr>
        <p:spPr bwMode="auto">
          <a:xfrm>
            <a:off x="838200" y="5221272"/>
            <a:ext cx="84582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spcBef>
                <a:spcPct val="20000"/>
              </a:spcBef>
              <a:buClr>
                <a:schemeClr val="hlink"/>
              </a:buClr>
              <a:buSzPct val="70000"/>
              <a:buFont typeface="Wingdings" pitchFamily="2" charset="2"/>
              <a:buNone/>
              <a:defRPr/>
            </a:pPr>
            <a:r>
              <a:rPr lang="en-US" sz="2400" b="0" dirty="0">
                <a:solidFill>
                  <a:schemeClr val="tx1"/>
                </a:solidFill>
                <a:effectLst>
                  <a:outerShdw blurRad="38100" dist="38100" dir="2700000" algn="tl">
                    <a:srgbClr val="000000"/>
                  </a:outerShdw>
                </a:effectLst>
              </a:rPr>
              <a:t>⇨ As with any referral, sections 5-6 of the Civil Surgeon Worksheet should be completed by the civil surgeon and physician receiving referral, </a:t>
            </a:r>
            <a:r>
              <a:rPr lang="en-US" sz="2400" b="0" dirty="0" smtClean="0">
                <a:solidFill>
                  <a:schemeClr val="tx1"/>
                </a:solidFill>
                <a:effectLst>
                  <a:outerShdw blurRad="38100" dist="38100" dir="2700000" algn="tl">
                    <a:srgbClr val="000000"/>
                  </a:outerShdw>
                </a:effectLst>
              </a:rPr>
              <a:t>respectively.</a:t>
            </a:r>
            <a:endParaRPr lang="en-US" sz="2400" b="0" dirty="0">
              <a:solidFill>
                <a:schemeClr val="tx1"/>
              </a:solidFill>
              <a:effectLst>
                <a:outerShdw blurRad="38100" dist="38100" dir="2700000" algn="tl">
                  <a:srgbClr val="000000"/>
                </a:outerShdw>
              </a:effectLst>
            </a:endParaRPr>
          </a:p>
          <a:p>
            <a:pPr>
              <a:defRPr/>
            </a:pPr>
            <a:endParaRPr lang="en-US" sz="1800" dirty="0">
              <a:effectLst>
                <a:outerShdw blurRad="38100" dist="38100" dir="2700000" algn="tl">
                  <a:srgbClr val="000000"/>
                </a:outerShdw>
              </a:effectLst>
            </a:endParaRPr>
          </a:p>
        </p:txBody>
      </p:sp>
      <p:sp>
        <p:nvSpPr>
          <p:cNvPr id="21509"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6280D558-5E54-437B-AD0B-F28E3C3DC5DC}" type="slidenum">
              <a:rPr lang="en-US" altLang="en-US" sz="1200" smtClean="0">
                <a:latin typeface="Arial" charset="0"/>
              </a:rPr>
              <a:pPr>
                <a:spcBef>
                  <a:spcPct val="0"/>
                </a:spcBef>
                <a:buClrTx/>
                <a:buSzTx/>
                <a:buFontTx/>
                <a:buNone/>
              </a:pPr>
              <a:t>28</a:t>
            </a:fld>
            <a:endParaRPr lang="en-US" altLang="en-US" sz="1200" smtClean="0">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en-US" sz="4000" smtClean="0"/>
              <a:t>Completing Form I-693: Civil Surgeon Worksheet, Section 2</a:t>
            </a:r>
          </a:p>
        </p:txBody>
      </p:sp>
      <p:sp>
        <p:nvSpPr>
          <p:cNvPr id="148483" name="Rectangle 3"/>
          <p:cNvSpPr>
            <a:spLocks noGrp="1" noChangeArrowheads="1"/>
          </p:cNvSpPr>
          <p:nvPr>
            <p:ph type="body" sz="half" idx="1"/>
          </p:nvPr>
        </p:nvSpPr>
        <p:spPr>
          <a:xfrm>
            <a:off x="152400" y="1371600"/>
            <a:ext cx="5105400" cy="4525963"/>
          </a:xfrm>
        </p:spPr>
        <p:txBody>
          <a:bodyPr/>
          <a:lstStyle/>
          <a:p>
            <a:pPr marL="0" indent="0" eaLnBrk="1" hangingPunct="1">
              <a:spcBef>
                <a:spcPts val="0"/>
              </a:spcBef>
              <a:buFont typeface="Wingdings" pitchFamily="2" charset="2"/>
              <a:buNone/>
              <a:defRPr/>
            </a:pPr>
            <a:endParaRPr lang="en-US" sz="2400" b="1" dirty="0" smtClean="0"/>
          </a:p>
          <a:p>
            <a:pPr marL="0" indent="0" eaLnBrk="1" hangingPunct="1">
              <a:spcBef>
                <a:spcPts val="0"/>
              </a:spcBef>
              <a:buFont typeface="Wingdings" pitchFamily="2" charset="2"/>
              <a:buNone/>
              <a:defRPr/>
            </a:pPr>
            <a:r>
              <a:rPr lang="en-US" sz="2400" b="1" dirty="0" smtClean="0"/>
              <a:t>Alcohol Related Disorders</a:t>
            </a:r>
          </a:p>
          <a:p>
            <a:pPr eaLnBrk="1" hangingPunct="1">
              <a:spcBef>
                <a:spcPts val="0"/>
              </a:spcBef>
              <a:defRPr/>
            </a:pPr>
            <a:r>
              <a:rPr lang="en-US" sz="2400" dirty="0" smtClean="0"/>
              <a:t>Classified as a mental disorder</a:t>
            </a:r>
          </a:p>
          <a:p>
            <a:pPr eaLnBrk="1" hangingPunct="1">
              <a:spcBef>
                <a:spcPts val="0"/>
              </a:spcBef>
              <a:defRPr/>
            </a:pPr>
            <a:r>
              <a:rPr lang="en-US" sz="2400" dirty="0" smtClean="0"/>
              <a:t>Diagnosis made using DSM criteria </a:t>
            </a:r>
            <a:r>
              <a:rPr lang="en-US" sz="2400" dirty="0"/>
              <a:t>for </a:t>
            </a:r>
            <a:r>
              <a:rPr lang="en-US" sz="2400" dirty="0" smtClean="0"/>
              <a:t>alcohol-related </a:t>
            </a:r>
            <a:r>
              <a:rPr lang="en-US" sz="2400" dirty="0"/>
              <a:t>disorder </a:t>
            </a:r>
            <a:endParaRPr lang="en-US" sz="2400" dirty="0" smtClean="0"/>
          </a:p>
          <a:p>
            <a:pPr eaLnBrk="1" hangingPunct="1">
              <a:spcBef>
                <a:spcPts val="0"/>
              </a:spcBef>
              <a:defRPr/>
            </a:pPr>
            <a:r>
              <a:rPr lang="en-US" sz="2400" dirty="0" smtClean="0"/>
              <a:t>To classify, must determine if associated harmful behavior is present or, if in past, is likely to recur (see Figure 2 in TIs)</a:t>
            </a:r>
          </a:p>
          <a:p>
            <a:pPr eaLnBrk="1" hangingPunct="1">
              <a:spcBef>
                <a:spcPts val="0"/>
              </a:spcBef>
              <a:defRPr/>
            </a:pPr>
            <a:r>
              <a:rPr lang="en-US" sz="2400" dirty="0" smtClean="0"/>
              <a:t>If civil surgeon is unable to make diagnosis or classification, must refer applicant to specialist</a:t>
            </a:r>
            <a:r>
              <a:rPr lang="en-US" sz="2000" dirty="0" smtClean="0"/>
              <a:t/>
            </a:r>
            <a:br>
              <a:rPr lang="en-US" sz="2000" dirty="0" smtClean="0"/>
            </a:br>
            <a:endParaRPr lang="en-US" sz="2000" dirty="0" smtClean="0"/>
          </a:p>
          <a:p>
            <a:pPr marL="0" indent="0" eaLnBrk="1" hangingPunct="1">
              <a:lnSpc>
                <a:spcPct val="90000"/>
              </a:lnSpc>
              <a:buFont typeface="Wingdings" pitchFamily="2" charset="2"/>
              <a:buNone/>
              <a:defRPr/>
            </a:pPr>
            <a:r>
              <a:rPr lang="en-US" sz="2000" dirty="0" smtClean="0"/>
              <a:t/>
            </a:r>
            <a:br>
              <a:rPr lang="en-US" sz="2000" dirty="0" smtClean="0"/>
            </a:br>
            <a:endParaRPr lang="en-US" sz="2000" dirty="0" smtClean="0"/>
          </a:p>
          <a:p>
            <a:pPr marL="0" indent="0" eaLnBrk="1" hangingPunct="1">
              <a:lnSpc>
                <a:spcPct val="90000"/>
              </a:lnSpc>
              <a:buFont typeface="Wingdings" pitchFamily="2" charset="2"/>
              <a:buNone/>
              <a:defRPr/>
            </a:pPr>
            <a:endParaRPr lang="en-US" sz="2000" dirty="0" smtClean="0"/>
          </a:p>
          <a:p>
            <a:pPr marL="0" indent="0" eaLnBrk="1" hangingPunct="1">
              <a:lnSpc>
                <a:spcPct val="90000"/>
              </a:lnSpc>
              <a:buFont typeface="Wingdings" pitchFamily="2" charset="2"/>
              <a:buNone/>
              <a:defRPr/>
            </a:pPr>
            <a:endParaRPr lang="en-US" sz="1000" dirty="0" smtClean="0"/>
          </a:p>
        </p:txBody>
      </p:sp>
      <p:sp>
        <p:nvSpPr>
          <p:cNvPr id="22533"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97DF327-EA4F-45C7-A4A5-53D5D724A412}" type="slidenum">
              <a:rPr lang="en-US" altLang="en-US" sz="1200" smtClean="0">
                <a:latin typeface="Arial" charset="0"/>
              </a:rPr>
              <a:pPr>
                <a:spcBef>
                  <a:spcPct val="0"/>
                </a:spcBef>
                <a:buClrTx/>
                <a:buSzTx/>
                <a:buFontTx/>
                <a:buNone/>
              </a:pPr>
              <a:t>29</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879599"/>
            <a:ext cx="3733800" cy="380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4000" dirty="0" smtClean="0">
                <a:solidFill>
                  <a:schemeClr val="tx1"/>
                </a:solidFill>
              </a:rPr>
              <a:t>Disclaimer</a:t>
            </a:r>
          </a:p>
        </p:txBody>
      </p:sp>
      <p:sp>
        <p:nvSpPr>
          <p:cNvPr id="25603" name="Content Placeholder 2"/>
          <p:cNvSpPr>
            <a:spLocks noGrp="1"/>
          </p:cNvSpPr>
          <p:nvPr>
            <p:ph idx="1"/>
          </p:nvPr>
        </p:nvSpPr>
        <p:spPr>
          <a:xfrm>
            <a:off x="514350" y="1341438"/>
            <a:ext cx="8229600" cy="4525962"/>
          </a:xfrm>
        </p:spPr>
        <p:txBody>
          <a:bodyPr/>
          <a:lstStyle/>
          <a:p>
            <a:pPr>
              <a:defRPr/>
            </a:pPr>
            <a:r>
              <a:rPr lang="en-US" sz="2400" dirty="0" smtClean="0">
                <a:effectLst/>
              </a:rPr>
              <a:t>This presentation is intended to be used for informational purposes only. It is not intended to, does not, and may not be relied upon to create or confer any right(s) or benefit(s), substantive or procedural, enforceable at law by any individual or other party in benefit applications before U.S. Citizenship and Immigration Services (USCIS), in removal proceedings, in litigation with the United States, or in any other form or manner.  </a:t>
            </a:r>
          </a:p>
          <a:p>
            <a:pPr>
              <a:defRPr/>
            </a:pPr>
            <a:endParaRPr lang="en-US" sz="2400" dirty="0" smtClean="0">
              <a:effectLst/>
            </a:endParaRPr>
          </a:p>
          <a:p>
            <a:pPr>
              <a:defRPr/>
            </a:pPr>
            <a:r>
              <a:rPr lang="en-US" sz="2400" dirty="0" smtClean="0">
                <a:effectLst/>
              </a:rPr>
              <a:t>This training module does not have the force of law, or of a U.S. Department of Homeland Security (DHS) directive. </a:t>
            </a:r>
            <a:endParaRPr lang="en-US" sz="2400" dirty="0" smtClean="0"/>
          </a:p>
          <a:p>
            <a:pPr marL="0" indent="0">
              <a:buFont typeface="Wingdings" pitchFamily="2" charset="2"/>
              <a:buNone/>
              <a:defRPr/>
            </a:pPr>
            <a:endParaRPr lang="en-US" sz="2400" dirty="0" smtClean="0"/>
          </a:p>
        </p:txBody>
      </p:sp>
      <p:sp>
        <p:nvSpPr>
          <p:cNvPr id="9220" name="Slide Number Placeholder 3"/>
          <p:cNvSpPr>
            <a:spLocks noGrp="1"/>
          </p:cNvSpPr>
          <p:nvPr>
            <p:ph type="sldNum" sz="quarter" idx="11"/>
          </p:nvPr>
        </p:nvSpPr>
        <p:spPr>
          <a:xfrm>
            <a:off x="533400" y="6248400"/>
            <a:ext cx="8153400" cy="476250"/>
          </a:xfrm>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93B3DE9B-42D4-4B52-9633-EF49B628E9E4}" type="slidenum">
              <a:rPr lang="en-US" altLang="en-US" sz="1100" smtClean="0">
                <a:solidFill>
                  <a:srgbClr val="FFFFFF"/>
                </a:solidFill>
                <a:latin typeface="Arial" charset="0"/>
              </a:rPr>
              <a:pPr>
                <a:spcBef>
                  <a:spcPct val="0"/>
                </a:spcBef>
                <a:buClrTx/>
                <a:buSzTx/>
                <a:buFontTx/>
                <a:buNone/>
              </a:pPr>
              <a:t>3</a:t>
            </a:fld>
            <a:endParaRPr lang="en-US" altLang="en-US" sz="1100" smtClean="0">
              <a:solidFill>
                <a:srgbClr val="FFFFFF"/>
              </a:solidFill>
              <a:latin typeface="Arial"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324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087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57200" y="609600"/>
            <a:ext cx="8229600" cy="5516563"/>
          </a:xfrm>
        </p:spPr>
        <p:txBody>
          <a:bodyPr>
            <a:normAutofit/>
          </a:bodyPr>
          <a:lstStyle/>
          <a:p>
            <a:pPr>
              <a:buClrTx/>
              <a:buFont typeface="Arial" charset="0"/>
              <a:buNone/>
              <a:defRPr/>
            </a:pPr>
            <a:endParaRPr lang="en-US" dirty="0" smtClean="0"/>
          </a:p>
          <a:p>
            <a:pPr algn="ctr">
              <a:buClrTx/>
              <a:buFont typeface="Arial" charset="0"/>
              <a:buNone/>
              <a:defRPr/>
            </a:pPr>
            <a:r>
              <a:rPr lang="en-US" sz="6000" b="1" dirty="0" smtClean="0"/>
              <a:t>Substance Abuse and </a:t>
            </a:r>
          </a:p>
          <a:p>
            <a:pPr algn="ctr">
              <a:buClrTx/>
              <a:buFont typeface="Arial" charset="0"/>
              <a:buNone/>
              <a:defRPr/>
            </a:pPr>
            <a:r>
              <a:rPr lang="en-US" sz="6000" b="1" dirty="0" smtClean="0"/>
              <a:t>Substance Addiction</a:t>
            </a:r>
          </a:p>
          <a:p>
            <a:pPr algn="ctr">
              <a:buClrTx/>
              <a:buFont typeface="Wingdings" pitchFamily="2" charset="2"/>
              <a:buNone/>
              <a:defRPr/>
            </a:pPr>
            <a:r>
              <a:rPr lang="en-US" sz="4000" dirty="0" smtClean="0"/>
              <a:t>(</a:t>
            </a:r>
            <a:r>
              <a:rPr lang="en-US" sz="4000" dirty="0"/>
              <a:t>Form I-693: Civil Surgeon </a:t>
            </a:r>
            <a:br>
              <a:rPr lang="en-US" sz="4000" dirty="0"/>
            </a:br>
            <a:r>
              <a:rPr lang="en-US" sz="4000" dirty="0"/>
              <a:t>Worksheet, Section </a:t>
            </a:r>
            <a:r>
              <a:rPr lang="en-US" sz="4000" dirty="0" smtClean="0"/>
              <a:t>3)</a:t>
            </a:r>
            <a:endParaRPr lang="en-US" sz="4000" dirty="0"/>
          </a:p>
          <a:p>
            <a:pPr algn="ctr">
              <a:buClrTx/>
              <a:buFont typeface="Arial" charset="0"/>
              <a:buNone/>
              <a:defRPr/>
            </a:pPr>
            <a:endParaRPr lang="en-US" sz="6600" b="1" dirty="0" smtClean="0"/>
          </a:p>
        </p:txBody>
      </p:sp>
      <p:sp>
        <p:nvSpPr>
          <p:cNvPr id="23555"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1A5F60FC-5F76-4E79-B947-0D569FAADB5E}" type="slidenum">
              <a:rPr lang="en-US" altLang="en-US" sz="1200" smtClean="0">
                <a:latin typeface="Arial" charset="0"/>
              </a:rPr>
              <a:pPr>
                <a:spcBef>
                  <a:spcPct val="0"/>
                </a:spcBef>
                <a:buClrTx/>
                <a:buSzTx/>
                <a:buFontTx/>
                <a:buNone/>
              </a:pPr>
              <a:t>30</a:t>
            </a:fld>
            <a:endParaRPr lang="en-US" altLang="en-US" sz="1200" smtClean="0">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Definition </a:t>
            </a:r>
            <a:endParaRPr lang="en-US" dirty="0"/>
          </a:p>
        </p:txBody>
      </p:sp>
      <p:sp>
        <p:nvSpPr>
          <p:cNvPr id="3" name="Content Placeholder 2"/>
          <p:cNvSpPr>
            <a:spLocks noGrp="1"/>
          </p:cNvSpPr>
          <p:nvPr>
            <p:ph idx="1"/>
          </p:nvPr>
        </p:nvSpPr>
        <p:spPr>
          <a:xfrm>
            <a:off x="228600" y="914400"/>
            <a:ext cx="8839200" cy="6172200"/>
          </a:xfrm>
        </p:spPr>
        <p:txBody>
          <a:bodyPr/>
          <a:lstStyle/>
          <a:p>
            <a:pPr>
              <a:spcBef>
                <a:spcPts val="0"/>
              </a:spcBef>
              <a:defRPr/>
            </a:pPr>
            <a:r>
              <a:rPr lang="en-US" sz="2400" u="sng" dirty="0" smtClean="0"/>
              <a:t>Drug Abuse</a:t>
            </a:r>
            <a:r>
              <a:rPr lang="en-US" sz="2400" dirty="0"/>
              <a:t>:</a:t>
            </a:r>
            <a:r>
              <a:rPr lang="en-US" sz="2400" dirty="0" smtClean="0"/>
              <a:t> </a:t>
            </a:r>
            <a:r>
              <a:rPr lang="en-US" sz="2400" dirty="0">
                <a:effectLst/>
              </a:rPr>
              <a:t>Current substance use disorder or substance-induced </a:t>
            </a:r>
            <a:r>
              <a:rPr lang="en-US" sz="2400" dirty="0" smtClean="0">
                <a:effectLst/>
              </a:rPr>
              <a:t>disorder which is “mild” </a:t>
            </a:r>
            <a:r>
              <a:rPr lang="en-US" sz="2400" dirty="0">
                <a:effectLst/>
              </a:rPr>
              <a:t>as defined in the current edition of the Diagnostic and Statistical Manual for Mental Disorders (DSM) published by the American Psychiatric </a:t>
            </a:r>
            <a:r>
              <a:rPr lang="en-US" sz="2400" dirty="0" smtClean="0">
                <a:effectLst/>
              </a:rPr>
              <a:t>Association (or </a:t>
            </a:r>
            <a:r>
              <a:rPr lang="en-US" sz="2400" dirty="0">
                <a:effectLst/>
              </a:rPr>
              <a:t>in another authoritative source as approved by the </a:t>
            </a:r>
            <a:r>
              <a:rPr lang="en-US" sz="2400" dirty="0" smtClean="0">
                <a:effectLst/>
              </a:rPr>
              <a:t>CDC Director) </a:t>
            </a:r>
            <a:r>
              <a:rPr lang="en-US" sz="2400" dirty="0">
                <a:effectLst/>
              </a:rPr>
              <a:t>of a substance listed in Section 202 of the Controlled Substances Act, as amended (21 U.S.C. 802</a:t>
            </a:r>
            <a:r>
              <a:rPr lang="en-US" sz="2400" dirty="0" smtClean="0">
                <a:effectLst/>
              </a:rPr>
              <a:t>).</a:t>
            </a:r>
            <a:endParaRPr lang="en-US" sz="2400" dirty="0" smtClean="0"/>
          </a:p>
          <a:p>
            <a:pPr>
              <a:spcBef>
                <a:spcPts val="0"/>
              </a:spcBef>
              <a:defRPr/>
            </a:pPr>
            <a:r>
              <a:rPr lang="en-US" sz="2400" u="sng" dirty="0" smtClean="0"/>
              <a:t>Drug Addiction</a:t>
            </a:r>
            <a:r>
              <a:rPr lang="en-US" sz="2400" dirty="0" smtClean="0"/>
              <a:t>: </a:t>
            </a:r>
            <a:r>
              <a:rPr lang="en-US" sz="2400" dirty="0">
                <a:effectLst/>
              </a:rPr>
              <a:t>Current substance use disorder or substance-induced </a:t>
            </a:r>
            <a:r>
              <a:rPr lang="en-US" sz="2400" dirty="0" smtClean="0">
                <a:effectLst/>
              </a:rPr>
              <a:t>disorder which is “moderate </a:t>
            </a:r>
            <a:r>
              <a:rPr lang="en-US" sz="2400" dirty="0">
                <a:effectLst/>
              </a:rPr>
              <a:t>or </a:t>
            </a:r>
            <a:r>
              <a:rPr lang="en-US" sz="2400" dirty="0" smtClean="0">
                <a:effectLst/>
              </a:rPr>
              <a:t>severe” </a:t>
            </a:r>
            <a:r>
              <a:rPr lang="en-US" sz="2400" dirty="0">
                <a:effectLst/>
              </a:rPr>
              <a:t>as defined in the current edition of </a:t>
            </a:r>
            <a:r>
              <a:rPr lang="en-US" sz="2400" dirty="0" smtClean="0">
                <a:effectLst/>
              </a:rPr>
              <a:t>the DSM (or </a:t>
            </a:r>
            <a:r>
              <a:rPr lang="en-US" sz="2400" dirty="0">
                <a:effectLst/>
              </a:rPr>
              <a:t>in another authoritative source as approved by the </a:t>
            </a:r>
            <a:r>
              <a:rPr lang="en-US" sz="2400" dirty="0" smtClean="0">
                <a:effectLst/>
              </a:rPr>
              <a:t>CDC Director) </a:t>
            </a:r>
            <a:r>
              <a:rPr lang="en-US" sz="2400" dirty="0">
                <a:effectLst/>
              </a:rPr>
              <a:t>of a substance listed in Section 202 of the Controlled Substances Act, as amended (21 U.S.C. 802</a:t>
            </a:r>
            <a:r>
              <a:rPr lang="en-US" sz="2400" dirty="0" smtClean="0">
                <a:effectLst/>
              </a:rPr>
              <a:t>).</a:t>
            </a:r>
            <a:r>
              <a:rPr lang="en-US" sz="2400" dirty="0" smtClean="0"/>
              <a:t> </a:t>
            </a:r>
          </a:p>
          <a:p>
            <a:pPr marL="0" indent="0">
              <a:buFont typeface="Wingdings" pitchFamily="2" charset="2"/>
              <a:buNone/>
              <a:defRPr/>
            </a:pPr>
            <a:endParaRPr lang="en-US" sz="2400" u="sng" dirty="0"/>
          </a:p>
          <a:p>
            <a:pPr marL="0" indent="0">
              <a:buFont typeface="Wingdings" pitchFamily="2" charset="2"/>
              <a:buNone/>
              <a:defRPr/>
            </a:pPr>
            <a:r>
              <a:rPr lang="en-US" sz="2400" dirty="0" smtClean="0"/>
              <a:t>See 42 CFR 34.2(h) and (i).</a:t>
            </a:r>
          </a:p>
        </p:txBody>
      </p:sp>
      <p:sp>
        <p:nvSpPr>
          <p:cNvPr id="24580" name="Slide Number Placeholder 3"/>
          <p:cNvSpPr>
            <a:spLocks noGrp="1"/>
          </p:cNvSpPr>
          <p:nvPr>
            <p:ph type="sldNum" sz="quarter" idx="11"/>
          </p:nvPr>
        </p:nvSpPr>
        <p:spPr>
          <a:noFill/>
        </p:spPr>
        <p:txBody>
          <a:bodyPr/>
          <a:lstStyle>
            <a:lvl1pPr>
              <a:defRPr sz="2800" b="1">
                <a:solidFill>
                  <a:schemeClr val="tx2"/>
                </a:solidFill>
                <a:latin typeface="Garamond" pitchFamily="18" charset="0"/>
              </a:defRPr>
            </a:lvl1pPr>
            <a:lvl2pPr marL="742950" indent="-285750">
              <a:defRPr sz="2800" b="1">
                <a:solidFill>
                  <a:schemeClr val="tx2"/>
                </a:solidFill>
                <a:latin typeface="Garamond" pitchFamily="18" charset="0"/>
              </a:defRPr>
            </a:lvl2pPr>
            <a:lvl3pPr marL="1143000" indent="-228600">
              <a:defRPr sz="2800" b="1">
                <a:solidFill>
                  <a:schemeClr val="tx2"/>
                </a:solidFill>
                <a:latin typeface="Garamond" pitchFamily="18" charset="0"/>
              </a:defRPr>
            </a:lvl3pPr>
            <a:lvl4pPr marL="1600200" indent="-228600">
              <a:defRPr sz="2800" b="1">
                <a:solidFill>
                  <a:schemeClr val="tx2"/>
                </a:solidFill>
                <a:latin typeface="Garamond" pitchFamily="18" charset="0"/>
              </a:defRPr>
            </a:lvl4pPr>
            <a:lvl5pPr marL="2057400" indent="-228600">
              <a:defRPr sz="2800" b="1">
                <a:solidFill>
                  <a:schemeClr val="tx2"/>
                </a:solidFill>
                <a:latin typeface="Garamond" pitchFamily="18" charset="0"/>
              </a:defRPr>
            </a:lvl5pPr>
            <a:lvl6pPr marL="2514600" indent="-228600" eaLnBrk="0" fontAlgn="base" hangingPunct="0">
              <a:spcBef>
                <a:spcPct val="0"/>
              </a:spcBef>
              <a:spcAft>
                <a:spcPct val="0"/>
              </a:spcAft>
              <a:defRPr sz="2800" b="1">
                <a:solidFill>
                  <a:schemeClr val="tx2"/>
                </a:solidFill>
                <a:latin typeface="Garamond" pitchFamily="18" charset="0"/>
              </a:defRPr>
            </a:lvl6pPr>
            <a:lvl7pPr marL="2971800" indent="-228600" eaLnBrk="0" fontAlgn="base" hangingPunct="0">
              <a:spcBef>
                <a:spcPct val="0"/>
              </a:spcBef>
              <a:spcAft>
                <a:spcPct val="0"/>
              </a:spcAft>
              <a:defRPr sz="2800" b="1">
                <a:solidFill>
                  <a:schemeClr val="tx2"/>
                </a:solidFill>
                <a:latin typeface="Garamond" pitchFamily="18" charset="0"/>
              </a:defRPr>
            </a:lvl7pPr>
            <a:lvl8pPr marL="3429000" indent="-228600" eaLnBrk="0" fontAlgn="base" hangingPunct="0">
              <a:spcBef>
                <a:spcPct val="0"/>
              </a:spcBef>
              <a:spcAft>
                <a:spcPct val="0"/>
              </a:spcAft>
              <a:defRPr sz="2800" b="1">
                <a:solidFill>
                  <a:schemeClr val="tx2"/>
                </a:solidFill>
                <a:latin typeface="Garamond" pitchFamily="18" charset="0"/>
              </a:defRPr>
            </a:lvl8pPr>
            <a:lvl9pPr marL="3886200" indent="-228600" eaLnBrk="0" fontAlgn="base" hangingPunct="0">
              <a:spcBef>
                <a:spcPct val="0"/>
              </a:spcBef>
              <a:spcAft>
                <a:spcPct val="0"/>
              </a:spcAft>
              <a:defRPr sz="2800" b="1">
                <a:solidFill>
                  <a:schemeClr val="tx2"/>
                </a:solidFill>
                <a:latin typeface="Garamond" pitchFamily="18" charset="0"/>
              </a:defRPr>
            </a:lvl9pPr>
          </a:lstStyle>
          <a:p>
            <a:fld id="{E2736917-D6E9-432B-8308-22E045B8F400}" type="slidenum">
              <a:rPr lang="en-US" altLang="en-US" sz="1200" b="0" smtClean="0">
                <a:solidFill>
                  <a:schemeClr val="tx1"/>
                </a:solidFill>
                <a:latin typeface="Arial" charset="0"/>
              </a:rPr>
              <a:pPr/>
              <a:t>31</a:t>
            </a:fld>
            <a:endParaRPr lang="en-US" altLang="en-US" sz="1200" b="0" dirty="0" smtClean="0">
              <a:solidFill>
                <a:schemeClr val="tx1"/>
              </a:solidFill>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45411" name="Rectangle 3"/>
          <p:cNvSpPr>
            <a:spLocks noGrp="1" noChangeArrowheads="1"/>
          </p:cNvSpPr>
          <p:nvPr>
            <p:ph type="body" sz="half" idx="1"/>
          </p:nvPr>
        </p:nvSpPr>
        <p:spPr>
          <a:xfrm>
            <a:off x="228600" y="1600200"/>
            <a:ext cx="8534400" cy="4525963"/>
          </a:xfrm>
        </p:spPr>
        <p:txBody>
          <a:bodyPr/>
          <a:lstStyle/>
          <a:p>
            <a:pPr eaLnBrk="1" hangingPunct="1">
              <a:lnSpc>
                <a:spcPct val="90000"/>
              </a:lnSpc>
              <a:buNone/>
              <a:defRPr/>
            </a:pPr>
            <a:r>
              <a:rPr lang="en-US" sz="2400" dirty="0" smtClean="0"/>
              <a:t>Substance </a:t>
            </a:r>
            <a:r>
              <a:rPr lang="en-US" sz="2400" dirty="0"/>
              <a:t>use disorder </a:t>
            </a:r>
            <a:r>
              <a:rPr lang="en-US" sz="2400" dirty="0" smtClean="0"/>
              <a:t>or substance-induced </a:t>
            </a:r>
            <a:r>
              <a:rPr lang="en-US" sz="2400" dirty="0"/>
              <a:t>disorder of a substance </a:t>
            </a:r>
            <a:r>
              <a:rPr lang="en-US" sz="2400" dirty="0" smtClean="0"/>
              <a:t>listed </a:t>
            </a:r>
            <a:r>
              <a:rPr lang="en-US" sz="2400" dirty="0"/>
              <a:t>i</a:t>
            </a:r>
            <a:r>
              <a:rPr lang="en-US" sz="2400" dirty="0" smtClean="0"/>
              <a:t>n </a:t>
            </a:r>
            <a:r>
              <a:rPr lang="en-US" sz="2400" dirty="0"/>
              <a:t>the </a:t>
            </a:r>
            <a:r>
              <a:rPr lang="en-US" sz="2400" dirty="0" smtClean="0"/>
              <a:t>CSA</a:t>
            </a:r>
          </a:p>
          <a:p>
            <a:pPr eaLnBrk="1" hangingPunct="1">
              <a:lnSpc>
                <a:spcPct val="90000"/>
              </a:lnSpc>
              <a:buFont typeface="Wingdings" pitchFamily="2" charset="2"/>
              <a:buNone/>
              <a:defRPr/>
            </a:pPr>
            <a:r>
              <a:rPr lang="en-US" sz="2400" dirty="0" smtClean="0"/>
              <a:t>Civil surgeons should:</a:t>
            </a:r>
          </a:p>
          <a:p>
            <a:pPr eaLnBrk="1" hangingPunct="1">
              <a:lnSpc>
                <a:spcPct val="90000"/>
              </a:lnSpc>
              <a:defRPr/>
            </a:pPr>
            <a:r>
              <a:rPr lang="en-US" sz="2400" dirty="0" smtClean="0"/>
              <a:t>Record in Section 3 of the Civil Surgeon Worksheet</a:t>
            </a:r>
          </a:p>
          <a:p>
            <a:pPr eaLnBrk="1" hangingPunct="1">
              <a:lnSpc>
                <a:spcPct val="90000"/>
              </a:lnSpc>
              <a:defRPr/>
            </a:pPr>
            <a:r>
              <a:rPr lang="en-US" sz="2400" dirty="0" smtClean="0"/>
              <a:t>Provide </a:t>
            </a:r>
            <a:r>
              <a:rPr lang="en-US" sz="2400" dirty="0"/>
              <a:t>other pertinent information in </a:t>
            </a:r>
            <a:r>
              <a:rPr lang="en-US" sz="2400" i="1" dirty="0" smtClean="0"/>
              <a:t>Remarks</a:t>
            </a:r>
            <a:r>
              <a:rPr lang="en-US" sz="2400" dirty="0" smtClean="0"/>
              <a:t> </a:t>
            </a:r>
            <a:r>
              <a:rPr lang="en-US" sz="2400" dirty="0"/>
              <a:t>section</a:t>
            </a:r>
            <a:endParaRPr lang="en-US" sz="2400" dirty="0" smtClean="0"/>
          </a:p>
          <a:p>
            <a:pPr eaLnBrk="1" hangingPunct="1">
              <a:lnSpc>
                <a:spcPct val="90000"/>
              </a:lnSpc>
              <a:defRPr/>
            </a:pPr>
            <a:r>
              <a:rPr lang="en-US" sz="2400" dirty="0"/>
              <a:t>R</a:t>
            </a:r>
            <a:r>
              <a:rPr lang="en-US" sz="2400" dirty="0" smtClean="0"/>
              <a:t>eview </a:t>
            </a:r>
            <a:r>
              <a:rPr lang="en-US" sz="2400" dirty="0"/>
              <a:t>the </a:t>
            </a:r>
            <a:r>
              <a:rPr lang="en-US" sz="2400" dirty="0" smtClean="0"/>
              <a:t>applicable TIs </a:t>
            </a:r>
            <a:r>
              <a:rPr lang="en-US" sz="2400" dirty="0"/>
              <a:t>at </a:t>
            </a:r>
            <a:r>
              <a:rPr lang="en-US" sz="2400" dirty="0">
                <a:hlinkClick r:id="rId2"/>
              </a:rPr>
              <a:t>http://www.cdc.gov/immigrantrefugeehealth/exams/ti/civil/mental-civil-technical-instructions.html</a:t>
            </a:r>
            <a:r>
              <a:rPr lang="en-US" sz="2400" dirty="0"/>
              <a:t> </a:t>
            </a:r>
            <a:endParaRPr lang="en-US" sz="2400" dirty="0" smtClean="0"/>
          </a:p>
          <a:p>
            <a:pPr eaLnBrk="1" hangingPunct="1">
              <a:lnSpc>
                <a:spcPct val="90000"/>
              </a:lnSpc>
              <a:defRPr/>
            </a:pPr>
            <a:r>
              <a:rPr lang="en-US" sz="2400" dirty="0" smtClean="0"/>
              <a:t>Refer </a:t>
            </a:r>
            <a:r>
              <a:rPr lang="en-US" sz="2400" dirty="0"/>
              <a:t>to </a:t>
            </a:r>
            <a:r>
              <a:rPr lang="en-US" sz="2400" dirty="0" smtClean="0"/>
              <a:t>Substance </a:t>
            </a:r>
            <a:r>
              <a:rPr lang="en-US" sz="2400" dirty="0"/>
              <a:t>Related Disorders section of </a:t>
            </a:r>
            <a:r>
              <a:rPr lang="en-US" sz="2400" dirty="0" smtClean="0"/>
              <a:t>TIs </a:t>
            </a:r>
            <a:r>
              <a:rPr lang="en-US" sz="2400" dirty="0"/>
              <a:t>for more information.</a:t>
            </a:r>
          </a:p>
          <a:p>
            <a:pPr eaLnBrk="1" hangingPunct="1">
              <a:lnSpc>
                <a:spcPct val="90000"/>
              </a:lnSpc>
              <a:buFont typeface="Wingdings" pitchFamily="2" charset="2"/>
              <a:buNone/>
              <a:defRPr/>
            </a:pPr>
            <a:endParaRPr lang="en-US" sz="2000" dirty="0" smtClean="0"/>
          </a:p>
        </p:txBody>
      </p:sp>
      <p:sp>
        <p:nvSpPr>
          <p:cNvPr id="2560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CA02A07-0C46-4BB5-876A-0BFC0DF7CA37}" type="slidenum">
              <a:rPr lang="en-US" altLang="en-US" sz="1200" smtClean="0">
                <a:latin typeface="Arial" charset="0"/>
              </a:rPr>
              <a:pPr>
                <a:spcBef>
                  <a:spcPct val="0"/>
                </a:spcBef>
                <a:buClrTx/>
                <a:buSzTx/>
                <a:buFontTx/>
                <a:buNone/>
              </a:pPr>
              <a:t>32</a:t>
            </a:fld>
            <a:endParaRPr lang="en-US" altLang="en-US" sz="1200" smtClean="0">
              <a:latin typeface="Arial"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219700"/>
            <a:ext cx="3942419" cy="14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3</a:t>
            </a:r>
          </a:p>
        </p:txBody>
      </p:sp>
      <p:sp>
        <p:nvSpPr>
          <p:cNvPr id="152579" name="Rectangle 3"/>
          <p:cNvSpPr>
            <a:spLocks noGrp="1" noChangeArrowheads="1"/>
          </p:cNvSpPr>
          <p:nvPr>
            <p:ph type="body" sz="half" idx="1"/>
          </p:nvPr>
        </p:nvSpPr>
        <p:spPr>
          <a:xfrm>
            <a:off x="838200" y="1600200"/>
            <a:ext cx="7467600" cy="4525963"/>
          </a:xfrm>
        </p:spPr>
        <p:txBody>
          <a:bodyPr/>
          <a:lstStyle/>
          <a:p>
            <a:pPr eaLnBrk="1" hangingPunct="1">
              <a:spcBef>
                <a:spcPts val="0"/>
              </a:spcBef>
              <a:defRPr/>
            </a:pPr>
            <a:r>
              <a:rPr lang="en-US" sz="2400" dirty="0" smtClean="0"/>
              <a:t>Diagnose </a:t>
            </a:r>
            <a:r>
              <a:rPr lang="en-US" sz="2400" dirty="0"/>
              <a:t>any </a:t>
            </a:r>
            <a:r>
              <a:rPr lang="en-US" sz="2400" dirty="0" smtClean="0">
                <a:effectLst/>
              </a:rPr>
              <a:t>substance </a:t>
            </a:r>
            <a:r>
              <a:rPr lang="en-US" sz="2400" dirty="0" smtClean="0"/>
              <a:t>use disorder or substance-induced disorder </a:t>
            </a:r>
            <a:r>
              <a:rPr lang="en-US" sz="2400" dirty="0">
                <a:effectLst>
                  <a:outerShdw blurRad="38100" dist="38100" dir="2700000" algn="tl">
                    <a:srgbClr val="000000">
                      <a:alpha val="43137"/>
                    </a:srgbClr>
                  </a:outerShdw>
                </a:effectLst>
              </a:rPr>
              <a:t>of a substance </a:t>
            </a:r>
            <a:r>
              <a:rPr lang="en-US" sz="2400" dirty="0" smtClean="0">
                <a:effectLst>
                  <a:outerShdw blurRad="38100" dist="38100" dir="2700000" algn="tl">
                    <a:srgbClr val="000000">
                      <a:alpha val="43137"/>
                    </a:srgbClr>
                  </a:outerShdw>
                </a:effectLst>
              </a:rPr>
              <a:t>listed in the CSA </a:t>
            </a:r>
            <a:r>
              <a:rPr lang="en-US" sz="2400" dirty="0" smtClean="0"/>
              <a:t>using APAD’s </a:t>
            </a:r>
            <a:r>
              <a:rPr lang="en-US" sz="2400" dirty="0"/>
              <a:t>Diagnostic </a:t>
            </a:r>
            <a:r>
              <a:rPr lang="en-US" sz="2400" dirty="0" smtClean="0"/>
              <a:t>and </a:t>
            </a:r>
            <a:r>
              <a:rPr lang="en-US" sz="2400" dirty="0"/>
              <a:t>Statistical Manual of Mental Disorders (DSM) </a:t>
            </a:r>
            <a:r>
              <a:rPr lang="en-US" sz="2400" dirty="0" smtClean="0"/>
              <a:t>criteria.</a:t>
            </a:r>
          </a:p>
          <a:p>
            <a:pPr marL="0" indent="0" eaLnBrk="1" hangingPunct="1">
              <a:spcBef>
                <a:spcPts val="0"/>
              </a:spcBef>
              <a:buNone/>
              <a:defRPr/>
            </a:pPr>
            <a:endParaRPr lang="en-US" sz="2400" dirty="0"/>
          </a:p>
          <a:p>
            <a:pPr eaLnBrk="1" hangingPunct="1">
              <a:spcBef>
                <a:spcPts val="0"/>
              </a:spcBef>
              <a:defRPr/>
            </a:pPr>
            <a:r>
              <a:rPr lang="en-US" sz="2400" dirty="0"/>
              <a:t>Classify whether </a:t>
            </a:r>
            <a:r>
              <a:rPr lang="en-US" sz="2400" dirty="0" smtClean="0"/>
              <a:t>the applicant has a </a:t>
            </a:r>
            <a:r>
              <a:rPr lang="en-US" sz="2400" dirty="0"/>
              <a:t>Class A or B </a:t>
            </a:r>
            <a:r>
              <a:rPr lang="en-US" sz="2400" dirty="0" smtClean="0"/>
              <a:t>condition.</a:t>
            </a:r>
            <a:endParaRPr lang="en-US" sz="2400" dirty="0"/>
          </a:p>
          <a:p>
            <a:pPr marL="0" indent="0" eaLnBrk="1" hangingPunct="1">
              <a:lnSpc>
                <a:spcPct val="80000"/>
              </a:lnSpc>
              <a:buFont typeface="Wingdings" pitchFamily="2" charset="2"/>
              <a:buNone/>
              <a:defRPr/>
            </a:pPr>
            <a:r>
              <a:rPr lang="en-US" sz="2000" dirty="0" smtClean="0"/>
              <a:t/>
            </a:r>
            <a:br>
              <a:rPr lang="en-US" sz="2000" dirty="0" smtClean="0"/>
            </a:br>
            <a:endParaRPr lang="en-US" sz="2000" dirty="0" smtClean="0"/>
          </a:p>
          <a:p>
            <a:pPr eaLnBrk="1" hangingPunct="1">
              <a:lnSpc>
                <a:spcPct val="80000"/>
              </a:lnSpc>
              <a:buFont typeface="Wingdings" pitchFamily="2" charset="2"/>
              <a:buNone/>
              <a:defRPr/>
            </a:pPr>
            <a:endParaRPr lang="en-US" sz="2000" dirty="0" smtClean="0"/>
          </a:p>
        </p:txBody>
      </p:sp>
      <p:sp>
        <p:nvSpPr>
          <p:cNvPr id="26630"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BCEE81C5-F54A-414F-9A2A-A7EB2683B9E5}" type="slidenum">
              <a:rPr lang="en-US" altLang="en-US" sz="1200" smtClean="0">
                <a:latin typeface="Arial" charset="0"/>
              </a:rPr>
              <a:pPr>
                <a:spcBef>
                  <a:spcPct val="0"/>
                </a:spcBef>
                <a:buClrTx/>
                <a:buSzTx/>
                <a:buFontTx/>
                <a:buNone/>
              </a:pPr>
              <a:t>33</a:t>
            </a:fld>
            <a:endParaRPr lang="en-US" altLang="en-US" sz="1200" dirty="0" smtClean="0">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19599"/>
            <a:ext cx="5998468"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52579" name="Rectangle 3"/>
          <p:cNvSpPr>
            <a:spLocks noGrp="1" noChangeArrowheads="1"/>
          </p:cNvSpPr>
          <p:nvPr>
            <p:ph type="body" sz="half" idx="1"/>
          </p:nvPr>
        </p:nvSpPr>
        <p:spPr>
          <a:xfrm>
            <a:off x="228600" y="1600200"/>
            <a:ext cx="8915400" cy="4525963"/>
          </a:xfrm>
        </p:spPr>
        <p:txBody>
          <a:bodyPr/>
          <a:lstStyle/>
          <a:p>
            <a:pPr eaLnBrk="1" hangingPunct="1">
              <a:spcBef>
                <a:spcPts val="0"/>
              </a:spcBef>
              <a:buFont typeface="Wingdings" pitchFamily="2" charset="2"/>
              <a:buNone/>
              <a:defRPr/>
            </a:pPr>
            <a:r>
              <a:rPr lang="en-US" sz="2400" dirty="0" smtClean="0"/>
              <a:t>Evaluation Steps</a:t>
            </a:r>
          </a:p>
          <a:p>
            <a:pPr marL="0" indent="0" eaLnBrk="1" hangingPunct="1">
              <a:spcBef>
                <a:spcPts val="0"/>
              </a:spcBef>
              <a:buNone/>
              <a:defRPr/>
            </a:pPr>
            <a:r>
              <a:rPr lang="en-US" sz="2400" u="sng" dirty="0" smtClean="0"/>
              <a:t>STEP 1</a:t>
            </a:r>
            <a:r>
              <a:rPr lang="en-US" sz="2400" dirty="0" smtClean="0"/>
              <a:t>: Determine whether the applicant has a diagnosis of </a:t>
            </a:r>
            <a:r>
              <a:rPr lang="en-US" sz="2400" dirty="0"/>
              <a:t>substance use disorder or substance-induced disorder of a substance listed </a:t>
            </a:r>
            <a:r>
              <a:rPr lang="en-US" sz="2400" dirty="0" smtClean="0"/>
              <a:t>in the CSA based on DSM criteria.</a:t>
            </a:r>
          </a:p>
          <a:p>
            <a:pPr eaLnBrk="1" hangingPunct="1">
              <a:spcBef>
                <a:spcPts val="0"/>
              </a:spcBef>
              <a:defRPr/>
            </a:pPr>
            <a:r>
              <a:rPr lang="en-US" sz="2400" dirty="0" smtClean="0"/>
              <a:t>Random screening for drugs is </a:t>
            </a:r>
            <a:r>
              <a:rPr lang="en-US" sz="2400" u="sng" dirty="0" smtClean="0"/>
              <a:t>not</a:t>
            </a:r>
            <a:r>
              <a:rPr lang="en-US" sz="2400" dirty="0" smtClean="0"/>
              <a:t> part of the routine immigration medical exam. However, the civil surgeon may decide to perform drug screening on an individual basis depending on the applicant’s history, behavior, and physical appearance.</a:t>
            </a:r>
            <a:r>
              <a:rPr lang="en-US" sz="2000" dirty="0" smtClean="0"/>
              <a:t/>
            </a:r>
            <a:br>
              <a:rPr lang="en-US" sz="2000" dirty="0" smtClean="0"/>
            </a:br>
            <a:endParaRPr lang="en-US" sz="2000" dirty="0" smtClean="0"/>
          </a:p>
          <a:p>
            <a:pPr eaLnBrk="1" hangingPunct="1">
              <a:lnSpc>
                <a:spcPct val="80000"/>
              </a:lnSpc>
              <a:buFont typeface="Wingdings" pitchFamily="2" charset="2"/>
              <a:buNone/>
              <a:defRPr/>
            </a:pPr>
            <a:endParaRPr lang="en-US" sz="2000" dirty="0" smtClean="0"/>
          </a:p>
        </p:txBody>
      </p:sp>
      <p:sp>
        <p:nvSpPr>
          <p:cNvPr id="27654"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21EBE439-6AB6-48ED-AF15-1B6605C9837D}" type="slidenum">
              <a:rPr lang="en-US" altLang="en-US" sz="1200" smtClean="0">
                <a:latin typeface="Arial" charset="0"/>
              </a:rPr>
              <a:pPr>
                <a:spcBef>
                  <a:spcPct val="0"/>
                </a:spcBef>
                <a:buClrTx/>
                <a:buSzTx/>
                <a:buFontTx/>
                <a:buNone/>
              </a:pPr>
              <a:t>34</a:t>
            </a:fld>
            <a:endParaRPr lang="en-US" altLang="en-US" sz="1200" dirty="0" smtClean="0">
              <a:latin typeface="Arial" charset="0"/>
            </a:endParaRPr>
          </a:p>
        </p:txBody>
      </p:sp>
      <p:sp>
        <p:nvSpPr>
          <p:cNvPr id="7" name="TextBox 6"/>
          <p:cNvSpPr txBox="1"/>
          <p:nvPr/>
        </p:nvSpPr>
        <p:spPr>
          <a:xfrm>
            <a:off x="381000" y="4971871"/>
            <a:ext cx="3857625" cy="1200329"/>
          </a:xfrm>
          <a:prstGeom prst="rect">
            <a:avLst/>
          </a:prstGeom>
          <a:noFill/>
        </p:spPr>
        <p:txBody>
          <a:bodyPr>
            <a:spAutoFit/>
          </a:bodyPr>
          <a:lstStyle/>
          <a:p>
            <a:pPr>
              <a:defRPr/>
            </a:pPr>
            <a:r>
              <a:rPr lang="en-US" sz="2400" b="0" dirty="0">
                <a:solidFill>
                  <a:srgbClr val="FFC000"/>
                </a:solidFill>
                <a:latin typeface="+mn-lt"/>
                <a:sym typeface="Wingdings" pitchFamily="2" charset="2"/>
              </a:rPr>
              <a:t> </a:t>
            </a:r>
            <a:r>
              <a:rPr lang="en-US" sz="2400" b="0" dirty="0">
                <a:solidFill>
                  <a:schemeClr val="tx1"/>
                </a:solidFill>
                <a:latin typeface="+mn-lt"/>
              </a:rPr>
              <a:t>See TIs for more info, including a list of indications for laboratory drug screening.</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800600"/>
            <a:ext cx="45434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52579" name="Rectangle 3"/>
          <p:cNvSpPr>
            <a:spLocks noGrp="1" noChangeArrowheads="1"/>
          </p:cNvSpPr>
          <p:nvPr>
            <p:ph type="body" sz="half" idx="1"/>
          </p:nvPr>
        </p:nvSpPr>
        <p:spPr>
          <a:xfrm>
            <a:off x="762000" y="1600200"/>
            <a:ext cx="8001000" cy="4525963"/>
          </a:xfrm>
        </p:spPr>
        <p:txBody>
          <a:bodyPr/>
          <a:lstStyle/>
          <a:p>
            <a:pPr marL="0" indent="0" eaLnBrk="1" hangingPunct="1">
              <a:lnSpc>
                <a:spcPct val="80000"/>
              </a:lnSpc>
              <a:buFont typeface="Wingdings" pitchFamily="2" charset="2"/>
              <a:buNone/>
              <a:defRPr/>
            </a:pPr>
            <a:endParaRPr lang="en-US" sz="2400" b="1" dirty="0" smtClean="0"/>
          </a:p>
          <a:p>
            <a:pPr marL="0" indent="0" eaLnBrk="1" hangingPunct="1">
              <a:lnSpc>
                <a:spcPct val="80000"/>
              </a:lnSpc>
              <a:buFont typeface="Wingdings" pitchFamily="2" charset="2"/>
              <a:buNone/>
              <a:defRPr/>
            </a:pPr>
            <a:r>
              <a:rPr lang="en-US" sz="2400" b="1" dirty="0" smtClean="0"/>
              <a:t>Deferring diagnosis and classification:</a:t>
            </a:r>
          </a:p>
          <a:p>
            <a:pPr marL="0" indent="0" eaLnBrk="1" hangingPunct="1">
              <a:lnSpc>
                <a:spcPct val="80000"/>
              </a:lnSpc>
              <a:buFont typeface="Wingdings" pitchFamily="2" charset="2"/>
              <a:buNone/>
              <a:defRPr/>
            </a:pPr>
            <a:endParaRPr lang="en-US" sz="2400" b="1" dirty="0" smtClean="0"/>
          </a:p>
          <a:p>
            <a:pPr marL="0" indent="0" eaLnBrk="1" hangingPunct="1">
              <a:spcBef>
                <a:spcPts val="0"/>
              </a:spcBef>
              <a:buNone/>
              <a:defRPr/>
            </a:pPr>
            <a:r>
              <a:rPr lang="en-US" sz="2400" dirty="0" smtClean="0">
                <a:effectLst/>
              </a:rPr>
              <a:t>If unable to determine whether applicant has a diagnosis of such substance use </a:t>
            </a:r>
            <a:r>
              <a:rPr lang="en-US" sz="2400" dirty="0">
                <a:effectLst/>
              </a:rPr>
              <a:t>disorder or substance-induced </a:t>
            </a:r>
            <a:r>
              <a:rPr lang="en-US" sz="2400" dirty="0" smtClean="0">
                <a:effectLst/>
              </a:rPr>
              <a:t>disorder, classification may be </a:t>
            </a:r>
            <a:r>
              <a:rPr lang="en-US" sz="2400" b="1" dirty="0" smtClean="0">
                <a:effectLst/>
              </a:rPr>
              <a:t>deferred </a:t>
            </a:r>
            <a:r>
              <a:rPr lang="en-US" sz="2400" dirty="0" smtClean="0">
                <a:effectLst/>
              </a:rPr>
              <a:t>for 3-6 months to give the applicant an opportunity to show abstinence or obtain additional information (such as medical or other relevant records, laboratory or psychological testing).</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eaLnBrk="1" hangingPunct="1">
              <a:lnSpc>
                <a:spcPct val="80000"/>
              </a:lnSpc>
              <a:buFont typeface="Wingdings" pitchFamily="2" charset="2"/>
              <a:buNone/>
              <a:defRPr/>
            </a:pPr>
            <a:endParaRPr lang="en-US" sz="2000" dirty="0" smtClean="0"/>
          </a:p>
        </p:txBody>
      </p:sp>
      <p:sp>
        <p:nvSpPr>
          <p:cNvPr id="2867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3B6010E-62CF-408A-AB40-606AED4129D8}" type="slidenum">
              <a:rPr lang="en-US" altLang="en-US" sz="1200" smtClean="0">
                <a:latin typeface="Arial" charset="0"/>
              </a:rPr>
              <a:pPr>
                <a:spcBef>
                  <a:spcPct val="0"/>
                </a:spcBef>
                <a:buClrTx/>
                <a:buSzTx/>
                <a:buFontTx/>
                <a:buNone/>
              </a:pPr>
              <a:t>35</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52579" name="Rectangle 3"/>
          <p:cNvSpPr>
            <a:spLocks noGrp="1" noChangeArrowheads="1"/>
          </p:cNvSpPr>
          <p:nvPr>
            <p:ph type="body" sz="half" idx="1"/>
          </p:nvPr>
        </p:nvSpPr>
        <p:spPr>
          <a:xfrm>
            <a:off x="914400" y="1447800"/>
            <a:ext cx="7848600" cy="4525963"/>
          </a:xfrm>
        </p:spPr>
        <p:txBody>
          <a:bodyPr/>
          <a:lstStyle/>
          <a:p>
            <a:pPr marL="0" indent="0" eaLnBrk="1" hangingPunct="1">
              <a:lnSpc>
                <a:spcPct val="80000"/>
              </a:lnSpc>
              <a:buFont typeface="Wingdings" pitchFamily="2" charset="2"/>
              <a:buNone/>
              <a:defRPr/>
            </a:pPr>
            <a:endParaRPr lang="en-US" sz="2400" b="1" dirty="0" smtClean="0"/>
          </a:p>
          <a:p>
            <a:pPr marL="0" indent="0" eaLnBrk="1" hangingPunct="1">
              <a:lnSpc>
                <a:spcPct val="80000"/>
              </a:lnSpc>
              <a:buFont typeface="Wingdings" pitchFamily="2" charset="2"/>
              <a:buNone/>
              <a:defRPr/>
            </a:pPr>
            <a:r>
              <a:rPr lang="en-US" sz="2400" b="1" dirty="0" smtClean="0"/>
              <a:t>Deferring diagnosis and classification (cont’d):</a:t>
            </a:r>
            <a:r>
              <a:rPr lang="en-US" sz="2000" dirty="0" smtClean="0"/>
              <a:t/>
            </a:r>
            <a:br>
              <a:rPr lang="en-US" sz="2000" dirty="0" smtClean="0"/>
            </a:br>
            <a:r>
              <a:rPr lang="en-US" sz="2400" dirty="0" smtClean="0">
                <a:effectLst/>
              </a:rPr>
              <a:t/>
            </a:r>
            <a:br>
              <a:rPr lang="en-US" sz="2400" dirty="0" smtClean="0">
                <a:effectLst/>
              </a:rPr>
            </a:br>
            <a:r>
              <a:rPr lang="en-US" sz="2400" dirty="0" smtClean="0">
                <a:effectLst/>
              </a:rPr>
              <a:t>Civil surgeons should explain to the applicant what is expected of the applicant during the 3-6 months (for example, requiring clinical reports from health care professionals to demonstrate participation in drug treatment program). The civil surgeon should consider documenting the expectations and obtaining the applicant’s signature.</a:t>
            </a:r>
            <a:br>
              <a:rPr lang="en-US" sz="2400" dirty="0" smtClean="0">
                <a:effectLst/>
              </a:rPr>
            </a:br>
            <a:endParaRPr lang="en-US" sz="2400" dirty="0" smtClean="0">
              <a:effectLst/>
            </a:endParaRPr>
          </a:p>
          <a:p>
            <a:pPr eaLnBrk="1" hangingPunct="1">
              <a:lnSpc>
                <a:spcPct val="80000"/>
              </a:lnSpc>
              <a:buFont typeface="Wingdings" pitchFamily="2" charset="2"/>
              <a:buNone/>
              <a:defRPr/>
            </a:pPr>
            <a:endParaRPr lang="en-US" sz="2000" dirty="0" smtClean="0"/>
          </a:p>
        </p:txBody>
      </p:sp>
      <p:sp>
        <p:nvSpPr>
          <p:cNvPr id="2867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3B6010E-62CF-408A-AB40-606AED4129D8}" type="slidenum">
              <a:rPr lang="en-US" altLang="en-US" sz="1200" smtClean="0">
                <a:latin typeface="Arial" charset="0"/>
              </a:rPr>
              <a:pPr>
                <a:spcBef>
                  <a:spcPct val="0"/>
                </a:spcBef>
                <a:buClrTx/>
                <a:buSzTx/>
                <a:buFontTx/>
                <a:buNone/>
              </a:pPr>
              <a:t>36</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971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3</a:t>
            </a:r>
          </a:p>
        </p:txBody>
      </p:sp>
      <p:sp>
        <p:nvSpPr>
          <p:cNvPr id="152579" name="Rectangle 3"/>
          <p:cNvSpPr>
            <a:spLocks noGrp="1" noChangeArrowheads="1"/>
          </p:cNvSpPr>
          <p:nvPr>
            <p:ph type="body" sz="half" idx="1"/>
          </p:nvPr>
        </p:nvSpPr>
        <p:spPr>
          <a:xfrm>
            <a:off x="762000" y="1874837"/>
            <a:ext cx="7772400" cy="4525963"/>
          </a:xfrm>
        </p:spPr>
        <p:txBody>
          <a:bodyPr/>
          <a:lstStyle/>
          <a:p>
            <a:pPr marL="0" indent="0" eaLnBrk="1" hangingPunct="1">
              <a:spcBef>
                <a:spcPts val="0"/>
              </a:spcBef>
              <a:buNone/>
              <a:defRPr/>
            </a:pPr>
            <a:r>
              <a:rPr lang="en-US" sz="2400" dirty="0" smtClean="0"/>
              <a:t>The civil surgeon should use the DSM </a:t>
            </a:r>
            <a:r>
              <a:rPr lang="en-US" sz="2400" dirty="0" smtClean="0">
                <a:effectLst>
                  <a:outerShdw blurRad="38100" dist="38100" dir="2700000" algn="tl">
                    <a:srgbClr val="000000">
                      <a:alpha val="43137"/>
                    </a:srgbClr>
                  </a:outerShdw>
                </a:effectLst>
              </a:rPr>
              <a:t>criteria </a:t>
            </a:r>
            <a:r>
              <a:rPr lang="en-US" sz="2400" dirty="0" smtClean="0"/>
              <a:t>when making a diagnosis: </a:t>
            </a:r>
          </a:p>
          <a:p>
            <a:pPr marL="0" indent="0" eaLnBrk="1" hangingPunct="1">
              <a:spcBef>
                <a:spcPts val="0"/>
              </a:spcBef>
              <a:buNone/>
              <a:defRPr/>
            </a:pPr>
            <a:endParaRPr lang="en-US" sz="2000" dirty="0" smtClean="0"/>
          </a:p>
          <a:p>
            <a:pPr eaLnBrk="1" hangingPunct="1">
              <a:spcBef>
                <a:spcPts val="0"/>
              </a:spcBef>
              <a:defRPr/>
            </a:pPr>
            <a:r>
              <a:rPr lang="en-US" sz="2400" b="1" i="1" dirty="0" smtClean="0"/>
              <a:t>Substance use disorder: </a:t>
            </a:r>
            <a:r>
              <a:rPr lang="en-US" sz="2400" dirty="0">
                <a:effectLst/>
              </a:rPr>
              <a:t>essential feature is a cluster of cognitive, behavioral, and physiological symptoms indicating that the individual continues using the substance despite significant substance-related </a:t>
            </a:r>
            <a:r>
              <a:rPr lang="en-US" sz="2400" dirty="0" smtClean="0">
                <a:effectLst/>
              </a:rPr>
              <a:t>problems</a:t>
            </a:r>
            <a:r>
              <a:rPr lang="en-US" sz="2400" dirty="0" smtClean="0"/>
              <a:t>.</a:t>
            </a:r>
            <a:endParaRPr lang="en-US" sz="2000" dirty="0"/>
          </a:p>
          <a:p>
            <a:pPr eaLnBrk="1" hangingPunct="1">
              <a:spcBef>
                <a:spcPts val="0"/>
              </a:spcBef>
              <a:defRPr/>
            </a:pPr>
            <a:r>
              <a:rPr lang="en-US" sz="2400" b="1" i="1" dirty="0" smtClean="0"/>
              <a:t>Substance-induced disorder: </a:t>
            </a:r>
            <a:r>
              <a:rPr lang="en-US" sz="2400" dirty="0" smtClean="0">
                <a:effectLst/>
              </a:rPr>
              <a:t>includes </a:t>
            </a:r>
            <a:r>
              <a:rPr lang="en-US" sz="2400" dirty="0">
                <a:effectLst/>
              </a:rPr>
              <a:t>but is not limited to intoxication, withdrawal, and other substance/medication-induced mental disorders</a:t>
            </a:r>
            <a:endParaRPr lang="en-US" sz="2400" dirty="0" smtClean="0"/>
          </a:p>
          <a:p>
            <a:pPr marL="0" indent="0" eaLnBrk="1" hangingPunct="1">
              <a:lnSpc>
                <a:spcPct val="80000"/>
              </a:lnSpc>
              <a:buNone/>
              <a:defRPr/>
            </a:pPr>
            <a:endParaRPr lang="en-US" sz="2000" dirty="0" smtClean="0"/>
          </a:p>
          <a:p>
            <a:pPr eaLnBrk="1" hangingPunct="1">
              <a:lnSpc>
                <a:spcPct val="80000"/>
              </a:lnSpc>
              <a:buFont typeface="Wingdings" pitchFamily="2" charset="2"/>
              <a:buNone/>
              <a:defRPr/>
            </a:pPr>
            <a:endParaRPr lang="en-US" sz="2000" dirty="0" smtClean="0"/>
          </a:p>
        </p:txBody>
      </p:sp>
      <p:sp>
        <p:nvSpPr>
          <p:cNvPr id="29700"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4E2C27CD-237F-461F-8787-7D66E6ED155A}" type="slidenum">
              <a:rPr lang="en-US" altLang="en-US" sz="1200" smtClean="0">
                <a:latin typeface="Arial" charset="0"/>
              </a:rPr>
              <a:pPr>
                <a:spcBef>
                  <a:spcPct val="0"/>
                </a:spcBef>
                <a:buClrTx/>
                <a:buSzTx/>
                <a:buFontTx/>
                <a:buNone/>
              </a:pPr>
              <a:t>37</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52579" name="Rectangle 3"/>
          <p:cNvSpPr>
            <a:spLocks noGrp="1" noChangeArrowheads="1"/>
          </p:cNvSpPr>
          <p:nvPr>
            <p:ph type="body" sz="half" idx="1"/>
          </p:nvPr>
        </p:nvSpPr>
        <p:spPr>
          <a:xfrm>
            <a:off x="457200" y="1828801"/>
            <a:ext cx="7543800" cy="2666999"/>
          </a:xfrm>
        </p:spPr>
        <p:txBody>
          <a:bodyPr/>
          <a:lstStyle/>
          <a:p>
            <a:pPr marL="0" indent="0" eaLnBrk="1" hangingPunct="1">
              <a:lnSpc>
                <a:spcPct val="80000"/>
              </a:lnSpc>
              <a:buFont typeface="Wingdings" pitchFamily="2" charset="2"/>
              <a:buNone/>
              <a:defRPr/>
            </a:pPr>
            <a:r>
              <a:rPr lang="en-US" sz="2400" b="1" dirty="0" smtClean="0">
                <a:effectLst/>
              </a:rPr>
              <a:t>Evaluation Steps (cont’d)</a:t>
            </a:r>
          </a:p>
          <a:p>
            <a:pPr marL="0" indent="0" eaLnBrk="1" hangingPunct="1">
              <a:lnSpc>
                <a:spcPct val="90000"/>
              </a:lnSpc>
              <a:buFont typeface="Wingdings" pitchFamily="2" charset="2"/>
              <a:buNone/>
              <a:defRPr/>
            </a:pPr>
            <a:endParaRPr lang="en-US" sz="2400" dirty="0" smtClean="0">
              <a:effectLst/>
            </a:endParaRPr>
          </a:p>
          <a:p>
            <a:pPr marL="0" indent="0" eaLnBrk="1" hangingPunct="1">
              <a:lnSpc>
                <a:spcPct val="90000"/>
              </a:lnSpc>
              <a:buNone/>
              <a:defRPr/>
            </a:pPr>
            <a:r>
              <a:rPr lang="en-US" sz="2400" b="1" u="sng" dirty="0" smtClean="0">
                <a:effectLst/>
              </a:rPr>
              <a:t>STEP 2</a:t>
            </a:r>
            <a:r>
              <a:rPr lang="en-US" sz="2400" dirty="0" smtClean="0">
                <a:effectLst/>
              </a:rPr>
              <a:t>: If </a:t>
            </a:r>
            <a:r>
              <a:rPr lang="en-US" sz="2400" dirty="0">
                <a:effectLst/>
              </a:rPr>
              <a:t>substance  use disorder or substance-induced disorder is </a:t>
            </a:r>
            <a:r>
              <a:rPr lang="en-US" sz="2400" dirty="0" smtClean="0">
                <a:effectLst/>
              </a:rPr>
              <a:t>found, determine whether </a:t>
            </a:r>
            <a:r>
              <a:rPr lang="en-US" sz="2400" dirty="0">
                <a:effectLst/>
              </a:rPr>
              <a:t>with </a:t>
            </a:r>
            <a:r>
              <a:rPr lang="en-US" sz="2400" dirty="0" smtClean="0">
                <a:effectLst/>
              </a:rPr>
              <a:t>the specific substance used is listed </a:t>
            </a:r>
            <a:r>
              <a:rPr lang="en-US" sz="2400" dirty="0">
                <a:effectLst/>
              </a:rPr>
              <a:t>in Schedules I – IV of Section 202 of the </a:t>
            </a:r>
            <a:r>
              <a:rPr lang="en-US" sz="2400" dirty="0" smtClean="0">
                <a:effectLst/>
              </a:rPr>
              <a:t>CSA </a:t>
            </a:r>
            <a:r>
              <a:rPr lang="en-US" sz="2400" dirty="0">
                <a:effectLst/>
              </a:rPr>
              <a:t>(see </a:t>
            </a:r>
            <a:r>
              <a:rPr lang="en-US" sz="2400" dirty="0" smtClean="0">
                <a:effectLst/>
              </a:rPr>
              <a:t>Appendix C in the TIs </a:t>
            </a:r>
            <a:r>
              <a:rPr lang="en-US" sz="2400" dirty="0">
                <a:effectLst/>
              </a:rPr>
              <a:t>for list</a:t>
            </a:r>
            <a:r>
              <a:rPr lang="en-US" sz="2400" dirty="0" smtClean="0">
                <a:effectLst/>
              </a:rPr>
              <a:t>)</a:t>
            </a:r>
          </a:p>
          <a:p>
            <a:pPr marL="0" indent="0" eaLnBrk="1" hangingPunct="1">
              <a:lnSpc>
                <a:spcPct val="90000"/>
              </a:lnSpc>
              <a:buFont typeface="Wingdings" pitchFamily="2" charset="2"/>
              <a:buNone/>
              <a:defRPr/>
            </a:pPr>
            <a:endParaRPr lang="en-US" sz="2000" dirty="0" smtClean="0"/>
          </a:p>
          <a:p>
            <a:pPr marL="0" indent="0" eaLnBrk="1" hangingPunct="1">
              <a:lnSpc>
                <a:spcPct val="80000"/>
              </a:lnSpc>
              <a:buFont typeface="Wingdings" pitchFamily="2" charset="2"/>
              <a:buNone/>
              <a:defRPr/>
            </a:pPr>
            <a:r>
              <a:rPr lang="en-US" sz="2000" dirty="0" smtClean="0"/>
              <a:t/>
            </a:r>
            <a:br>
              <a:rPr lang="en-US" sz="2000" dirty="0" smtClean="0"/>
            </a:br>
            <a:endParaRPr lang="en-US" sz="2000" dirty="0" smtClean="0"/>
          </a:p>
          <a:p>
            <a:pPr eaLnBrk="1" hangingPunct="1">
              <a:lnSpc>
                <a:spcPct val="80000"/>
              </a:lnSpc>
              <a:buFont typeface="Wingdings" pitchFamily="2" charset="2"/>
              <a:buNone/>
              <a:defRPr/>
            </a:pPr>
            <a:endParaRPr lang="en-US" sz="2000" dirty="0" smtClean="0"/>
          </a:p>
        </p:txBody>
      </p:sp>
      <p:sp>
        <p:nvSpPr>
          <p:cNvPr id="30724"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C5094CE4-87D0-438D-9865-3AB9BA3FD010}" type="slidenum">
              <a:rPr lang="en-US" altLang="en-US" sz="1200" smtClean="0">
                <a:latin typeface="Arial" charset="0"/>
              </a:rPr>
              <a:pPr>
                <a:spcBef>
                  <a:spcPct val="0"/>
                </a:spcBef>
                <a:buClrTx/>
                <a:buSzTx/>
                <a:buFontTx/>
                <a:buNone/>
              </a:pPr>
              <a:t>38</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482600" y="3962400"/>
            <a:ext cx="723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marL="0" indent="0" eaLnBrk="1" hangingPunct="1">
              <a:lnSpc>
                <a:spcPct val="90000"/>
              </a:lnSpc>
              <a:buFont typeface="Wingdings" pitchFamily="2" charset="2"/>
              <a:buNone/>
              <a:defRPr/>
            </a:pPr>
            <a:endParaRPr lang="en-US" b="0" kern="0" dirty="0" smtClean="0"/>
          </a:p>
          <a:p>
            <a:pPr marL="0" indent="0" eaLnBrk="1" hangingPunct="1">
              <a:lnSpc>
                <a:spcPct val="90000"/>
              </a:lnSpc>
              <a:buFont typeface="Wingdings" pitchFamily="2" charset="2"/>
              <a:buNone/>
              <a:defRPr/>
            </a:pPr>
            <a:r>
              <a:rPr lang="en-US" sz="2400" b="0" kern="0" dirty="0" smtClean="0"/>
              <a:t>If the applicant meets the DSM criteria for substance use disorder or substance-induced disorder involving a </a:t>
            </a:r>
            <a:r>
              <a:rPr lang="en-US" sz="2400" b="1" kern="0" dirty="0" smtClean="0"/>
              <a:t>controlled substance</a:t>
            </a:r>
            <a:r>
              <a:rPr lang="en-US" sz="2400" b="0" kern="0" dirty="0" smtClean="0"/>
              <a:t> on the CSA list, then the applicant has a Class A condition.</a:t>
            </a:r>
            <a:r>
              <a:rPr lang="en-US" sz="2000" b="0" kern="0" dirty="0" smtClean="0"/>
              <a:t/>
            </a:r>
            <a:br>
              <a:rPr lang="en-US" sz="2000" b="0" kern="0" dirty="0" smtClean="0"/>
            </a:br>
            <a:endParaRPr lang="en-US" sz="2000" b="0" kern="0" dirty="0" smtClean="0"/>
          </a:p>
          <a:p>
            <a:pPr marL="0" indent="0" eaLnBrk="1" hangingPunct="1">
              <a:lnSpc>
                <a:spcPct val="80000"/>
              </a:lnSpc>
              <a:buFont typeface="Wingdings" pitchFamily="2" charset="2"/>
              <a:buNone/>
              <a:defRPr/>
            </a:pPr>
            <a:r>
              <a:rPr lang="en-US" sz="2000" b="0" kern="0" dirty="0" smtClean="0"/>
              <a:t/>
            </a:r>
            <a:br>
              <a:rPr lang="en-US" sz="2000" b="0" kern="0" dirty="0" smtClean="0"/>
            </a:br>
            <a:endParaRPr lang="en-US" sz="2000" b="0" kern="0" dirty="0" smtClean="0"/>
          </a:p>
          <a:p>
            <a:pPr eaLnBrk="1" hangingPunct="1">
              <a:lnSpc>
                <a:spcPct val="80000"/>
              </a:lnSpc>
              <a:buFont typeface="Wingdings" pitchFamily="2" charset="2"/>
              <a:buNone/>
              <a:defRPr/>
            </a:pPr>
            <a:endParaRPr lang="en-US" sz="2000" b="0" kern="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52579" name="Rectangle 3"/>
          <p:cNvSpPr>
            <a:spLocks noGrp="1" noChangeArrowheads="1"/>
          </p:cNvSpPr>
          <p:nvPr>
            <p:ph type="body" sz="half" idx="1"/>
          </p:nvPr>
        </p:nvSpPr>
        <p:spPr>
          <a:xfrm>
            <a:off x="457200" y="1981200"/>
            <a:ext cx="7848600" cy="3124200"/>
          </a:xfrm>
        </p:spPr>
        <p:txBody>
          <a:bodyPr/>
          <a:lstStyle/>
          <a:p>
            <a:pPr marL="0" indent="0" eaLnBrk="1" hangingPunct="1">
              <a:spcBef>
                <a:spcPts val="0"/>
              </a:spcBef>
              <a:buNone/>
              <a:defRPr/>
            </a:pPr>
            <a:r>
              <a:rPr lang="en-US" sz="2400" dirty="0" smtClean="0">
                <a:effectLst/>
              </a:rPr>
              <a:t>If </a:t>
            </a:r>
            <a:r>
              <a:rPr lang="en-US" sz="2400" dirty="0">
                <a:effectLst/>
              </a:rPr>
              <a:t>the applicant’s substance </a:t>
            </a:r>
            <a:r>
              <a:rPr lang="en-US" sz="2400" dirty="0" smtClean="0">
                <a:effectLst/>
              </a:rPr>
              <a:t>use </a:t>
            </a:r>
            <a:r>
              <a:rPr lang="en-US" sz="2400" dirty="0">
                <a:effectLst/>
              </a:rPr>
              <a:t>disorder or substance-induced </a:t>
            </a:r>
            <a:r>
              <a:rPr lang="en-US" sz="2400" dirty="0" smtClean="0">
                <a:effectLst/>
              </a:rPr>
              <a:t>disorder does</a:t>
            </a:r>
            <a:r>
              <a:rPr lang="en-US" sz="2400" b="1" dirty="0" smtClean="0">
                <a:effectLst/>
              </a:rPr>
              <a:t> not</a:t>
            </a:r>
            <a:r>
              <a:rPr lang="en-US" sz="2400" b="1" i="1" dirty="0" smtClean="0">
                <a:effectLst/>
              </a:rPr>
              <a:t> </a:t>
            </a:r>
            <a:r>
              <a:rPr lang="en-US" sz="2400" b="1" dirty="0" smtClean="0">
                <a:effectLst/>
              </a:rPr>
              <a:t>involve </a:t>
            </a:r>
            <a:r>
              <a:rPr lang="en-US" sz="2400" b="1" dirty="0">
                <a:effectLst/>
              </a:rPr>
              <a:t>a controlled substance </a:t>
            </a:r>
            <a:r>
              <a:rPr lang="en-US" sz="2400" dirty="0">
                <a:effectLst/>
              </a:rPr>
              <a:t>(for example, alcohol</a:t>
            </a:r>
            <a:r>
              <a:rPr lang="en-US" sz="2400" dirty="0" smtClean="0">
                <a:effectLst/>
              </a:rPr>
              <a:t>)</a:t>
            </a:r>
            <a:r>
              <a:rPr lang="en-US" sz="2400" dirty="0">
                <a:effectLst/>
              </a:rPr>
              <a:t>, the civil surgeon should classify the applicant with a </a:t>
            </a:r>
            <a:r>
              <a:rPr lang="en-US" sz="2400" b="1" i="1" dirty="0">
                <a:effectLst/>
              </a:rPr>
              <a:t>physical or mental disorder</a:t>
            </a:r>
            <a:r>
              <a:rPr lang="en-US" sz="2400" dirty="0">
                <a:effectLst/>
              </a:rPr>
              <a:t>. </a:t>
            </a:r>
            <a:r>
              <a:rPr lang="en-US" sz="2400" dirty="0" smtClean="0">
                <a:effectLst/>
              </a:rPr>
              <a:t>In order to  classify </a:t>
            </a:r>
            <a:r>
              <a:rPr lang="en-US" sz="2400" dirty="0">
                <a:effectLst/>
              </a:rPr>
              <a:t>the applicant, the civil surgeon must determine whether there is </a:t>
            </a:r>
            <a:r>
              <a:rPr lang="en-US" sz="2400" dirty="0" smtClean="0">
                <a:effectLst/>
              </a:rPr>
              <a:t>associated harmful </a:t>
            </a:r>
            <a:r>
              <a:rPr lang="en-US" sz="2400" dirty="0">
                <a:effectLst/>
              </a:rPr>
              <a:t>behavior. </a:t>
            </a:r>
            <a:r>
              <a:rPr lang="en-US" sz="2400" dirty="0" smtClean="0">
                <a:effectLst/>
              </a:rPr>
              <a:t>If yes, then </a:t>
            </a:r>
            <a:r>
              <a:rPr lang="en-US" sz="2400" dirty="0">
                <a:effectLst/>
              </a:rPr>
              <a:t>the applicant has a Class A </a:t>
            </a:r>
            <a:r>
              <a:rPr lang="en-US" sz="2400" dirty="0" smtClean="0">
                <a:effectLst/>
              </a:rPr>
              <a:t>condition.</a:t>
            </a:r>
            <a:endParaRPr lang="en-US" sz="2400" dirty="0">
              <a:effectLst/>
            </a:endParaRPr>
          </a:p>
          <a:p>
            <a:pPr marL="0" indent="0" eaLnBrk="1" hangingPunct="1">
              <a:lnSpc>
                <a:spcPct val="90000"/>
              </a:lnSpc>
              <a:buFont typeface="Wingdings" pitchFamily="2" charset="2"/>
              <a:buNone/>
              <a:defRPr/>
            </a:pPr>
            <a:endParaRPr lang="en-US" sz="2000" dirty="0" smtClean="0"/>
          </a:p>
          <a:p>
            <a:pPr marL="0" indent="0" eaLnBrk="1" hangingPunct="1">
              <a:lnSpc>
                <a:spcPct val="80000"/>
              </a:lnSpc>
              <a:buFont typeface="Wingdings" pitchFamily="2" charset="2"/>
              <a:buNone/>
              <a:defRPr/>
            </a:pPr>
            <a:r>
              <a:rPr lang="en-US" sz="2000" dirty="0" smtClean="0"/>
              <a:t/>
            </a:r>
            <a:br>
              <a:rPr lang="en-US" sz="2000" dirty="0" smtClean="0"/>
            </a:br>
            <a:endParaRPr lang="en-US" sz="2000" dirty="0" smtClean="0"/>
          </a:p>
          <a:p>
            <a:pPr eaLnBrk="1" hangingPunct="1">
              <a:lnSpc>
                <a:spcPct val="80000"/>
              </a:lnSpc>
              <a:buFont typeface="Wingdings" pitchFamily="2" charset="2"/>
              <a:buNone/>
              <a:defRPr/>
            </a:pPr>
            <a:endParaRPr lang="en-US" sz="2000" dirty="0" smtClean="0"/>
          </a:p>
        </p:txBody>
      </p:sp>
      <p:sp>
        <p:nvSpPr>
          <p:cNvPr id="3174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AE1F25BA-B788-4ABA-BBDD-A5B33E80652C}" type="slidenum">
              <a:rPr lang="en-US" altLang="en-US" sz="1200" smtClean="0">
                <a:latin typeface="Arial" charset="0"/>
              </a:rPr>
              <a:pPr>
                <a:spcBef>
                  <a:spcPct val="0"/>
                </a:spcBef>
                <a:buClrTx/>
                <a:buSzTx/>
                <a:buFontTx/>
                <a:buNone/>
              </a:pPr>
              <a:t>39</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01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chemeClr val="tx1"/>
                </a:solidFill>
              </a:rPr>
              <a:t>Dissemination</a:t>
            </a:r>
            <a:endParaRPr lang="en-US" sz="4000" dirty="0">
              <a:solidFill>
                <a:schemeClr val="tx1"/>
              </a:solidFill>
            </a:endParaRPr>
          </a:p>
        </p:txBody>
      </p:sp>
      <p:sp>
        <p:nvSpPr>
          <p:cNvPr id="3" name="Content Placeholder 2"/>
          <p:cNvSpPr>
            <a:spLocks noGrp="1"/>
          </p:cNvSpPr>
          <p:nvPr>
            <p:ph idx="1"/>
          </p:nvPr>
        </p:nvSpPr>
        <p:spPr/>
        <p:txBody>
          <a:bodyPr/>
          <a:lstStyle/>
          <a:p>
            <a:pPr>
              <a:defRPr/>
            </a:pPr>
            <a:endParaRPr lang="en-US" sz="2400" dirty="0" smtClean="0">
              <a:effectLst/>
            </a:endParaRPr>
          </a:p>
          <a:p>
            <a:pPr>
              <a:defRPr/>
            </a:pPr>
            <a:r>
              <a:rPr lang="en-US" sz="2400" dirty="0" smtClean="0">
                <a:effectLst/>
              </a:rPr>
              <a:t>This presentation may not be reproduced without the written consent of  the USCIS Customer Service and Public Engagement Directorate.</a:t>
            </a:r>
          </a:p>
          <a:p>
            <a:pPr marL="0" indent="0">
              <a:buFont typeface="Wingdings" pitchFamily="2" charset="2"/>
              <a:buNone/>
              <a:defRPr/>
            </a:pPr>
            <a:endParaRPr lang="en-US" sz="2400" dirty="0" smtClean="0">
              <a:effectLst/>
            </a:endParaRPr>
          </a:p>
          <a:p>
            <a:pPr>
              <a:defRPr/>
            </a:pPr>
            <a:r>
              <a:rPr lang="en-US" sz="2400" dirty="0" smtClean="0">
                <a:effectLst/>
              </a:rPr>
              <a:t>Please contact the USCIS Customer Service and Public Engagement Directorate at </a:t>
            </a:r>
            <a:r>
              <a:rPr lang="en-US" sz="2400" dirty="0" smtClean="0">
                <a:effectLst/>
                <a:hlinkClick r:id="rId2"/>
              </a:rPr>
              <a:t>public.engagement@uscis.dhs.gov</a:t>
            </a:r>
            <a:r>
              <a:rPr lang="en-US" sz="2400" dirty="0" smtClean="0">
                <a:effectLst/>
              </a:rPr>
              <a:t>.</a:t>
            </a:r>
          </a:p>
          <a:p>
            <a:pPr>
              <a:defRPr/>
            </a:pPr>
            <a:endParaRPr lang="en-US" dirty="0"/>
          </a:p>
        </p:txBody>
      </p:sp>
      <p:sp>
        <p:nvSpPr>
          <p:cNvPr id="10244"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9523554-A113-4AD3-B036-07BA4E3DEC9B}" type="slidenum">
              <a:rPr lang="en-US" altLang="en-US" sz="1200" smtClean="0">
                <a:latin typeface="Arial" charset="0"/>
              </a:rPr>
              <a:pPr>
                <a:spcBef>
                  <a:spcPct val="0"/>
                </a:spcBef>
                <a:buClrTx/>
                <a:buSzTx/>
                <a:buFontTx/>
                <a:buNone/>
              </a:pPr>
              <a:t>4</a:t>
            </a:fld>
            <a:endParaRPr lang="en-US" altLang="en-US" sz="1200" smtClean="0">
              <a:latin typeface="Arial" charset="0"/>
            </a:endParaRPr>
          </a:p>
        </p:txBody>
      </p:sp>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324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699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3</a:t>
            </a:r>
          </a:p>
        </p:txBody>
      </p:sp>
      <p:sp>
        <p:nvSpPr>
          <p:cNvPr id="175107" name="Rectangle 3"/>
          <p:cNvSpPr>
            <a:spLocks noGrp="1" noChangeArrowheads="1"/>
          </p:cNvSpPr>
          <p:nvPr>
            <p:ph type="body" sz="half" idx="1"/>
          </p:nvPr>
        </p:nvSpPr>
        <p:spPr>
          <a:xfrm>
            <a:off x="457200" y="1600200"/>
            <a:ext cx="8458200" cy="5410200"/>
          </a:xfrm>
        </p:spPr>
        <p:txBody>
          <a:bodyPr/>
          <a:lstStyle/>
          <a:p>
            <a:pPr eaLnBrk="1" hangingPunct="1">
              <a:lnSpc>
                <a:spcPct val="90000"/>
              </a:lnSpc>
              <a:defRPr/>
            </a:pPr>
            <a:r>
              <a:rPr lang="en-US" sz="2400" dirty="0" smtClean="0">
                <a:effectLst/>
              </a:rPr>
              <a:t>Substances used for clinical care in medical practice are not prohibited. </a:t>
            </a:r>
          </a:p>
          <a:p>
            <a:pPr eaLnBrk="1" hangingPunct="1">
              <a:lnSpc>
                <a:spcPct val="90000"/>
              </a:lnSpc>
              <a:defRPr/>
            </a:pPr>
            <a:r>
              <a:rPr lang="en-US" sz="2400" dirty="0" smtClean="0">
                <a:effectLst/>
              </a:rPr>
              <a:t>Prescription </a:t>
            </a:r>
            <a:r>
              <a:rPr lang="en-US" sz="2400" dirty="0">
                <a:effectLst/>
              </a:rPr>
              <a:t>drugs taken in accordance with a prescription do not amount to a substance use </a:t>
            </a:r>
            <a:r>
              <a:rPr lang="en-US" sz="2400" dirty="0" smtClean="0">
                <a:effectLst/>
              </a:rPr>
              <a:t>disorder. </a:t>
            </a:r>
          </a:p>
          <a:p>
            <a:pPr eaLnBrk="1" hangingPunct="1">
              <a:lnSpc>
                <a:spcPct val="90000"/>
              </a:lnSpc>
              <a:defRPr/>
            </a:pPr>
            <a:r>
              <a:rPr lang="en-US" sz="2400" dirty="0" smtClean="0">
                <a:effectLst/>
              </a:rPr>
              <a:t>Abuse </a:t>
            </a:r>
            <a:r>
              <a:rPr lang="en-US" sz="2400" dirty="0">
                <a:effectLst/>
              </a:rPr>
              <a:t>of prescription drugs could be a substance-related disorder. This requires a full </a:t>
            </a:r>
            <a:r>
              <a:rPr lang="en-US" sz="2400" dirty="0" smtClean="0">
                <a:effectLst/>
              </a:rPr>
              <a:t>evaluation.</a:t>
            </a:r>
            <a:endParaRPr lang="en-US" sz="2400" dirty="0">
              <a:effectLst/>
            </a:endParaRPr>
          </a:p>
          <a:p>
            <a:pPr eaLnBrk="1" hangingPunct="1">
              <a:lnSpc>
                <a:spcPct val="90000"/>
              </a:lnSpc>
              <a:defRPr/>
            </a:pPr>
            <a:r>
              <a:rPr lang="en-US" sz="2400" dirty="0" smtClean="0">
                <a:effectLst/>
              </a:rPr>
              <a:t>Alcohol </a:t>
            </a:r>
            <a:r>
              <a:rPr lang="en-US" sz="2400" dirty="0">
                <a:effectLst/>
              </a:rPr>
              <a:t>use disorder is classified as a physical or mental </a:t>
            </a:r>
            <a:r>
              <a:rPr lang="en-US" sz="2400" dirty="0" smtClean="0">
                <a:effectLst/>
              </a:rPr>
              <a:t>disorder. See Section 2 of the Civil Surgeon Worksheet.</a:t>
            </a:r>
          </a:p>
        </p:txBody>
      </p:sp>
      <p:sp>
        <p:nvSpPr>
          <p:cNvPr id="32772"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87918783-F932-4635-8911-DDA20501AB32}" type="slidenum">
              <a:rPr lang="en-US" altLang="en-US" sz="1200" smtClean="0">
                <a:latin typeface="Arial" charset="0"/>
              </a:rPr>
              <a:pPr>
                <a:spcBef>
                  <a:spcPct val="0"/>
                </a:spcBef>
                <a:buClrTx/>
                <a:buSzTx/>
                <a:buFontTx/>
                <a:buNone/>
              </a:pPr>
              <a:t>40</a:t>
            </a:fld>
            <a:endParaRPr lang="en-US" altLang="en-US" sz="1200" dirty="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966"/>
          <a:stretch/>
        </p:blipFill>
        <p:spPr bwMode="auto">
          <a:xfrm>
            <a:off x="2590800" y="4648200"/>
            <a:ext cx="3810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45411" name="Rectangle 3"/>
          <p:cNvSpPr>
            <a:spLocks noGrp="1" noChangeArrowheads="1"/>
          </p:cNvSpPr>
          <p:nvPr>
            <p:ph type="body" sz="half" idx="1"/>
          </p:nvPr>
        </p:nvSpPr>
        <p:spPr>
          <a:xfrm>
            <a:off x="457200" y="1600200"/>
            <a:ext cx="8382000" cy="4525963"/>
          </a:xfrm>
        </p:spPr>
        <p:txBody>
          <a:bodyPr/>
          <a:lstStyle/>
          <a:p>
            <a:pPr marL="0" indent="0" eaLnBrk="1" hangingPunct="1">
              <a:spcBef>
                <a:spcPts val="0"/>
              </a:spcBef>
              <a:buFont typeface="Wingdings" pitchFamily="2" charset="2"/>
              <a:buNone/>
              <a:defRPr/>
            </a:pPr>
            <a:r>
              <a:rPr lang="en-US" sz="2400" b="1" dirty="0" smtClean="0"/>
              <a:t>Evaluation Steps (cont’d)</a:t>
            </a:r>
          </a:p>
          <a:p>
            <a:pPr marL="0" indent="0" eaLnBrk="1" hangingPunct="1">
              <a:spcBef>
                <a:spcPts val="0"/>
              </a:spcBef>
              <a:buFont typeface="Wingdings" pitchFamily="2" charset="2"/>
              <a:buNone/>
              <a:defRPr/>
            </a:pPr>
            <a:r>
              <a:rPr lang="en-US" sz="2400" b="1" u="sng" dirty="0" smtClean="0"/>
              <a:t>STEP 3</a:t>
            </a:r>
            <a:r>
              <a:rPr lang="en-US" sz="2400" u="sng" dirty="0" smtClean="0"/>
              <a:t>:</a:t>
            </a:r>
            <a:r>
              <a:rPr lang="en-US" sz="2400" dirty="0" smtClean="0"/>
              <a:t> Based on any diagnosis of substance use disorder or substance-induced disorder, determine whether the applicant has any Class A or B conditions.</a:t>
            </a:r>
            <a:endParaRPr lang="en-US" sz="2400" u="sng" dirty="0" smtClean="0"/>
          </a:p>
          <a:p>
            <a:pPr eaLnBrk="1" hangingPunct="1">
              <a:spcBef>
                <a:spcPts val="0"/>
              </a:spcBef>
              <a:defRPr/>
            </a:pPr>
            <a:r>
              <a:rPr lang="en-US" sz="2400" dirty="0"/>
              <a:t>Any diagnosis of </a:t>
            </a:r>
            <a:r>
              <a:rPr lang="en-US" sz="2400" dirty="0" smtClean="0"/>
              <a:t>such a disorder that </a:t>
            </a:r>
            <a:r>
              <a:rPr lang="en-US" sz="2400" dirty="0"/>
              <a:t>involves a controlled substance on the CSA list </a:t>
            </a:r>
            <a:r>
              <a:rPr lang="en-US" sz="2400" dirty="0" smtClean="0"/>
              <a:t>should be recorded in Section 3 of the Civil Surgeon Worksheet</a:t>
            </a:r>
          </a:p>
          <a:p>
            <a:pPr eaLnBrk="1" hangingPunct="1">
              <a:lnSpc>
                <a:spcPct val="90000"/>
              </a:lnSpc>
              <a:buFont typeface="Wingdings" pitchFamily="2" charset="2"/>
              <a:buNone/>
              <a:defRPr/>
            </a:pPr>
            <a:endParaRPr lang="en-US" sz="2000" dirty="0" smtClean="0"/>
          </a:p>
        </p:txBody>
      </p:sp>
      <p:sp>
        <p:nvSpPr>
          <p:cNvPr id="3379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8783924B-6B1D-43BC-83AF-02EEE9064623}" type="slidenum">
              <a:rPr lang="en-US" altLang="en-US" sz="1200" smtClean="0">
                <a:latin typeface="Arial" charset="0"/>
              </a:rPr>
              <a:pPr>
                <a:spcBef>
                  <a:spcPct val="0"/>
                </a:spcBef>
                <a:buClrTx/>
                <a:buSzTx/>
                <a:buFontTx/>
                <a:buNone/>
              </a:pPr>
              <a:t>41</a:t>
            </a:fld>
            <a:endParaRPr lang="en-US" altLang="en-US" sz="1200" smtClean="0">
              <a:latin typeface="Arial" charset="0"/>
            </a:endParaRPr>
          </a:p>
        </p:txBody>
      </p:sp>
      <p:sp>
        <p:nvSpPr>
          <p:cNvPr id="33799" name="TextBox 1"/>
          <p:cNvSpPr txBox="1">
            <a:spLocks noChangeArrowheads="1"/>
          </p:cNvSpPr>
          <p:nvPr/>
        </p:nvSpPr>
        <p:spPr bwMode="auto">
          <a:xfrm>
            <a:off x="304800" y="4419600"/>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0" dirty="0">
                <a:solidFill>
                  <a:srgbClr val="FFC000"/>
                </a:solidFill>
                <a:sym typeface="Wingdings" pitchFamily="2" charset="2"/>
              </a:rPr>
              <a:t> </a:t>
            </a:r>
            <a:r>
              <a:rPr lang="en-US" altLang="en-US" sz="2400" b="0" dirty="0"/>
              <a:t>Note: No determination of </a:t>
            </a:r>
            <a:r>
              <a:rPr lang="en-US" altLang="en-US" sz="2400" b="0" dirty="0" smtClean="0"/>
              <a:t>harmful </a:t>
            </a:r>
            <a:r>
              <a:rPr lang="en-US" altLang="en-US" sz="2400" b="0" dirty="0"/>
              <a:t>behavior </a:t>
            </a:r>
            <a:r>
              <a:rPr lang="en-US" altLang="en-US" sz="2400" b="0" dirty="0" smtClean="0"/>
              <a:t>is  </a:t>
            </a:r>
            <a:r>
              <a:rPr lang="en-US" altLang="en-US" sz="2400" b="0" dirty="0"/>
              <a:t>needed to </a:t>
            </a:r>
            <a:r>
              <a:rPr lang="en-US" altLang="en-US" sz="2400" b="0" dirty="0" smtClean="0"/>
              <a:t>classify an  </a:t>
            </a:r>
            <a:r>
              <a:rPr lang="en-US" altLang="en-US" sz="2400" b="0" dirty="0"/>
              <a:t>applicant as Class A if substance is on the </a:t>
            </a:r>
            <a:r>
              <a:rPr lang="en-US" altLang="en-US" sz="2400" b="0" dirty="0" smtClean="0"/>
              <a:t>CSA.</a:t>
            </a:r>
            <a:endParaRPr lang="en-US" altLang="en-US" sz="2400" b="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783" y="4514850"/>
            <a:ext cx="4535617"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F572166-5E1D-4271-9BBA-A34ABDD93846}" type="slidenum">
              <a:rPr lang="en-US" smtClean="0"/>
              <a:pPr>
                <a:defRPr/>
              </a:pPr>
              <a:t>42</a:t>
            </a:fld>
            <a:endParaRPr lang="en-US" dirty="0"/>
          </a:p>
        </p:txBody>
      </p:sp>
      <p:sp>
        <p:nvSpPr>
          <p:cNvPr id="3" name="Rectangle 2"/>
          <p:cNvSpPr/>
          <p:nvPr/>
        </p:nvSpPr>
        <p:spPr>
          <a:xfrm>
            <a:off x="381000" y="609599"/>
            <a:ext cx="8763000" cy="1200329"/>
          </a:xfrm>
          <a:prstGeom prst="rect">
            <a:avLst/>
          </a:prstGeom>
        </p:spPr>
        <p:txBody>
          <a:bodyPr wrap="square">
            <a:spAutoFit/>
          </a:bodyPr>
          <a:lstStyle/>
          <a:p>
            <a:r>
              <a:rPr lang="en-US" sz="3600" dirty="0"/>
              <a:t>Summary of Substance Use Disorders and Substance-Induced Disorders</a:t>
            </a:r>
          </a:p>
        </p:txBody>
      </p:sp>
      <p:graphicFrame>
        <p:nvGraphicFramePr>
          <p:cNvPr id="4" name="Table 3"/>
          <p:cNvGraphicFramePr>
            <a:graphicFrameLocks noGrp="1"/>
          </p:cNvGraphicFramePr>
          <p:nvPr>
            <p:extLst>
              <p:ext uri="{D42A27DB-BD31-4B8C-83A1-F6EECF244321}">
                <p14:modId xmlns:p14="http://schemas.microsoft.com/office/powerpoint/2010/main" val="2489445014"/>
              </p:ext>
            </p:extLst>
          </p:nvPr>
        </p:nvGraphicFramePr>
        <p:xfrm>
          <a:off x="533400" y="2057400"/>
          <a:ext cx="8305800" cy="4086255"/>
        </p:xfrm>
        <a:graphic>
          <a:graphicData uri="http://schemas.openxmlformats.org/drawingml/2006/table">
            <a:tbl>
              <a:tblPr/>
              <a:tblGrid>
                <a:gridCol w="2076450"/>
                <a:gridCol w="2076450"/>
                <a:gridCol w="2076450"/>
                <a:gridCol w="2076450"/>
              </a:tblGrid>
              <a:tr h="652283">
                <a:tc>
                  <a:txBody>
                    <a:bodyPr/>
                    <a:lstStyle/>
                    <a:p>
                      <a:r>
                        <a:rPr lang="en-US" sz="1200" b="1" u="sng" dirty="0"/>
                        <a:t>DSM Diagnosis</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sng" dirty="0"/>
                        <a:t>Involving Controlled Substance?</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sng"/>
                        <a:t>Harmful Behavior Associated with Disorder (Current, or History Likely to Recur)?</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sng" dirty="0"/>
                        <a:t>Classification for Immigration Purposes</a:t>
                      </a:r>
                    </a:p>
                  </a:txBody>
                  <a:tcPr marL="46659" marR="46659" marT="23330" marB="23330" anchor="ctr">
                    <a:lnL>
                      <a:noFill/>
                    </a:lnL>
                    <a:lnR>
                      <a:noFill/>
                    </a:lnR>
                    <a:lnT>
                      <a:noFill/>
                    </a:lnT>
                    <a:lnB>
                      <a:noFill/>
                    </a:lnB>
                    <a:solidFill>
                      <a:schemeClr val="bg1">
                        <a:lumMod val="50000"/>
                      </a:schemeClr>
                    </a:solidFill>
                  </a:tcPr>
                </a:tc>
              </a:tr>
              <a:tr h="407677">
                <a:tc>
                  <a:txBody>
                    <a:bodyPr/>
                    <a:lstStyle/>
                    <a:p>
                      <a:r>
                        <a:rPr lang="en-US" sz="1200" b="1" u="none"/>
                        <a:t>Substance, use disorder (mild, moderate, or severe)</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dirty="0"/>
                        <a:t>Yes</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N/A-Does not apply</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dirty="0"/>
                        <a:t>Class A, Drug Abuse/Addiction</a:t>
                      </a:r>
                    </a:p>
                  </a:txBody>
                  <a:tcPr marL="46659" marR="46659" marT="23330" marB="23330" anchor="ctr">
                    <a:lnL>
                      <a:noFill/>
                    </a:lnL>
                    <a:lnR>
                      <a:noFill/>
                    </a:lnR>
                    <a:lnT>
                      <a:noFill/>
                    </a:lnT>
                    <a:lnB>
                      <a:noFill/>
                    </a:lnB>
                    <a:solidFill>
                      <a:schemeClr val="bg1">
                        <a:lumMod val="50000"/>
                      </a:schemeClr>
                    </a:solidFill>
                  </a:tcPr>
                </a:tc>
              </a:tr>
              <a:tr h="652283">
                <a:tc>
                  <a:txBody>
                    <a:bodyPr/>
                    <a:lstStyle/>
                    <a:p>
                      <a:r>
                        <a:rPr lang="en-US" sz="1200" b="1" u="none" dirty="0"/>
                        <a:t>Substance use disorder (mild, moderate, or severe)</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dirty="0"/>
                        <a:t>No</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Yes</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a:t>Class A, Physical/Mental Disorder with Associated Harmful Behavior</a:t>
                      </a:r>
                    </a:p>
                  </a:txBody>
                  <a:tcPr marL="46659" marR="46659" marT="23330" marB="23330" anchor="ctr">
                    <a:lnL>
                      <a:noFill/>
                    </a:lnL>
                    <a:lnR>
                      <a:noFill/>
                    </a:lnR>
                    <a:lnT>
                      <a:noFill/>
                    </a:lnT>
                    <a:lnB>
                      <a:noFill/>
                    </a:lnB>
                    <a:solidFill>
                      <a:schemeClr val="bg1">
                        <a:lumMod val="50000"/>
                      </a:schemeClr>
                    </a:solidFill>
                  </a:tcPr>
                </a:tc>
              </a:tr>
              <a:tr h="652283">
                <a:tc>
                  <a:txBody>
                    <a:bodyPr/>
                    <a:lstStyle/>
                    <a:p>
                      <a:r>
                        <a:rPr lang="en-US" sz="1200" b="1" u="none"/>
                        <a:t>Substance use disorder (mild, moderate, or severe)</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No</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No</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a:t>Class B, Physical/Mental Disorder without Associated Harmful Behavior</a:t>
                      </a:r>
                    </a:p>
                  </a:txBody>
                  <a:tcPr marL="46659" marR="46659" marT="23330" marB="23330" anchor="ctr">
                    <a:lnL>
                      <a:noFill/>
                    </a:lnL>
                    <a:lnR>
                      <a:noFill/>
                    </a:lnR>
                    <a:lnT>
                      <a:noFill/>
                    </a:lnT>
                    <a:lnB>
                      <a:noFill/>
                    </a:lnB>
                    <a:solidFill>
                      <a:schemeClr val="bg1">
                        <a:lumMod val="50000"/>
                      </a:schemeClr>
                    </a:solidFill>
                  </a:tcPr>
                </a:tc>
              </a:tr>
              <a:tr h="285374">
                <a:tc>
                  <a:txBody>
                    <a:bodyPr/>
                    <a:lstStyle/>
                    <a:p>
                      <a:r>
                        <a:rPr lang="en-US" sz="1200" b="1" u="none"/>
                        <a:t>Substance-induced disorder</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Yes</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N/A-Does not apply</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a:t>Class A, Drug Abuse/Addiction</a:t>
                      </a:r>
                    </a:p>
                  </a:txBody>
                  <a:tcPr marL="46659" marR="46659" marT="23330" marB="23330" anchor="ctr">
                    <a:lnL>
                      <a:noFill/>
                    </a:lnL>
                    <a:lnR>
                      <a:noFill/>
                    </a:lnR>
                    <a:lnT>
                      <a:noFill/>
                    </a:lnT>
                    <a:lnB>
                      <a:noFill/>
                    </a:lnB>
                    <a:solidFill>
                      <a:schemeClr val="bg1">
                        <a:lumMod val="50000"/>
                      </a:schemeClr>
                    </a:solidFill>
                  </a:tcPr>
                </a:tc>
              </a:tr>
              <a:tr h="652283">
                <a:tc>
                  <a:txBody>
                    <a:bodyPr/>
                    <a:lstStyle/>
                    <a:p>
                      <a:r>
                        <a:rPr lang="en-US" sz="1200" b="1" u="none"/>
                        <a:t>Substance-induced disorder</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No</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Yes</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dirty="0"/>
                        <a:t>Class A, Physical/Mental Disorder with Associated Harmful Behavior</a:t>
                      </a:r>
                    </a:p>
                  </a:txBody>
                  <a:tcPr marL="46659" marR="46659" marT="23330" marB="23330" anchor="ctr">
                    <a:lnL>
                      <a:noFill/>
                    </a:lnL>
                    <a:lnR>
                      <a:noFill/>
                    </a:lnR>
                    <a:lnT>
                      <a:noFill/>
                    </a:lnT>
                    <a:lnB>
                      <a:noFill/>
                    </a:lnB>
                    <a:solidFill>
                      <a:schemeClr val="bg1">
                        <a:lumMod val="50000"/>
                      </a:schemeClr>
                    </a:solidFill>
                  </a:tcPr>
                </a:tc>
              </a:tr>
              <a:tr h="652283">
                <a:tc>
                  <a:txBody>
                    <a:bodyPr/>
                    <a:lstStyle/>
                    <a:p>
                      <a:r>
                        <a:rPr lang="en-US" sz="1200" b="1" u="none"/>
                        <a:t>Substance-induced disorder</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a:t>No</a:t>
                      </a:r>
                    </a:p>
                  </a:txBody>
                  <a:tcPr marL="46659" marR="46659" marT="23330" marB="23330" anchor="ctr">
                    <a:lnL>
                      <a:noFill/>
                    </a:lnL>
                    <a:lnR>
                      <a:noFill/>
                    </a:lnR>
                    <a:lnT>
                      <a:noFill/>
                    </a:lnT>
                    <a:lnB>
                      <a:noFill/>
                    </a:lnB>
                    <a:solidFill>
                      <a:schemeClr val="bg1">
                        <a:lumMod val="50000"/>
                      </a:schemeClr>
                    </a:solidFill>
                  </a:tcPr>
                </a:tc>
                <a:tc>
                  <a:txBody>
                    <a:bodyPr/>
                    <a:lstStyle/>
                    <a:p>
                      <a:pPr algn="ctr"/>
                      <a:r>
                        <a:rPr lang="en-US" sz="1200" b="1" u="none" dirty="0"/>
                        <a:t>No</a:t>
                      </a:r>
                    </a:p>
                  </a:txBody>
                  <a:tcPr marL="46659" marR="46659" marT="23330" marB="23330" anchor="ctr">
                    <a:lnL>
                      <a:noFill/>
                    </a:lnL>
                    <a:lnR>
                      <a:noFill/>
                    </a:lnR>
                    <a:lnT>
                      <a:noFill/>
                    </a:lnT>
                    <a:lnB>
                      <a:noFill/>
                    </a:lnB>
                    <a:solidFill>
                      <a:schemeClr val="bg1">
                        <a:lumMod val="50000"/>
                      </a:schemeClr>
                    </a:solidFill>
                  </a:tcPr>
                </a:tc>
                <a:tc>
                  <a:txBody>
                    <a:bodyPr/>
                    <a:lstStyle/>
                    <a:p>
                      <a:r>
                        <a:rPr lang="en-US" sz="1200" b="1" u="none" dirty="0"/>
                        <a:t>Class B, Physical/Mental Disorder without Associated Harmful Behavior</a:t>
                      </a:r>
                    </a:p>
                  </a:txBody>
                  <a:tcPr marL="46659" marR="46659" marT="23330" marB="23330" anchor="ctr">
                    <a:lnL>
                      <a:noFill/>
                    </a:lnL>
                    <a:lnR>
                      <a:noFill/>
                    </a:lnR>
                    <a:lnT>
                      <a:noFill/>
                    </a:lnT>
                    <a:lnB>
                      <a:noFill/>
                    </a:lnB>
                    <a:solidFill>
                      <a:schemeClr val="bg1">
                        <a:lumMod val="50000"/>
                      </a:schemeClr>
                    </a:solidFill>
                  </a:tcPr>
                </a:tc>
              </a:tr>
            </a:tbl>
          </a:graphicData>
        </a:graphic>
      </p:graphicFrame>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405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2</a:t>
            </a:r>
          </a:p>
        </p:txBody>
      </p:sp>
      <p:sp>
        <p:nvSpPr>
          <p:cNvPr id="34819"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2A73E787-B541-465A-BDF8-0445D5B1D80B}" type="slidenum">
              <a:rPr lang="en-US" altLang="en-US" sz="1200" smtClean="0">
                <a:latin typeface="Arial" charset="0"/>
              </a:rPr>
              <a:pPr>
                <a:spcBef>
                  <a:spcPct val="0"/>
                </a:spcBef>
                <a:buClrTx/>
                <a:buSzTx/>
                <a:buFontTx/>
                <a:buNone/>
              </a:pPr>
              <a:t>43</a:t>
            </a:fld>
            <a:endParaRPr lang="en-US" altLang="en-US" sz="1200" smtClean="0">
              <a:latin typeface="Arial" charset="0"/>
            </a:endParaRPr>
          </a:p>
        </p:txBody>
      </p:sp>
      <p:sp>
        <p:nvSpPr>
          <p:cNvPr id="34820" name="TextBox 3"/>
          <p:cNvSpPr txBox="1">
            <a:spLocks noChangeArrowheads="1"/>
          </p:cNvSpPr>
          <p:nvPr/>
        </p:nvSpPr>
        <p:spPr bwMode="auto">
          <a:xfrm>
            <a:off x="304800" y="1724025"/>
            <a:ext cx="26193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0" dirty="0">
                <a:solidFill>
                  <a:schemeClr val="tx2"/>
                </a:solidFill>
              </a:rPr>
              <a:t>The TIs illustrate how civil surgeons should determine whether an applicant has a Class A or B condition (see Figure 2 in the Technical Instructions for Physical or Mental Disorders).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5705631" cy="505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r>
              <a:rPr lang="en-US" sz="4000" dirty="0" smtClean="0"/>
              <a:t>Completing Form I-693: Civil Surgeon Worksheet, Section 3</a:t>
            </a:r>
          </a:p>
        </p:txBody>
      </p:sp>
      <p:sp>
        <p:nvSpPr>
          <p:cNvPr id="156675" name="Rectangle 3"/>
          <p:cNvSpPr>
            <a:spLocks noGrp="1" noChangeArrowheads="1"/>
          </p:cNvSpPr>
          <p:nvPr>
            <p:ph type="body" sz="half" idx="1"/>
          </p:nvPr>
        </p:nvSpPr>
        <p:spPr>
          <a:xfrm>
            <a:off x="228600" y="1600200"/>
            <a:ext cx="8610600" cy="4525963"/>
          </a:xfrm>
        </p:spPr>
        <p:txBody>
          <a:bodyPr/>
          <a:lstStyle/>
          <a:p>
            <a:pPr marL="0" indent="0" eaLnBrk="1" hangingPunct="1">
              <a:spcBef>
                <a:spcPts val="0"/>
              </a:spcBef>
              <a:buNone/>
              <a:defRPr/>
            </a:pPr>
            <a:r>
              <a:rPr lang="en-US" sz="2400" dirty="0" smtClean="0"/>
              <a:t>If civil surgeon (or referred specialist) diagnoses substance use disorder or substance-induced disorder:</a:t>
            </a:r>
          </a:p>
          <a:p>
            <a:pPr marL="0" indent="0" eaLnBrk="1" hangingPunct="1">
              <a:spcBef>
                <a:spcPts val="0"/>
              </a:spcBef>
              <a:buNone/>
              <a:defRPr/>
            </a:pPr>
            <a:endParaRPr lang="en-US" sz="2400" dirty="0" smtClean="0"/>
          </a:p>
          <a:p>
            <a:pPr eaLnBrk="1" hangingPunct="1">
              <a:spcBef>
                <a:spcPts val="0"/>
              </a:spcBef>
              <a:defRPr/>
            </a:pPr>
            <a:r>
              <a:rPr lang="en-US" sz="2400" dirty="0" smtClean="0">
                <a:effectLst/>
              </a:rPr>
              <a:t>document</a:t>
            </a:r>
            <a:r>
              <a:rPr lang="en-US" sz="2400" dirty="0" smtClean="0"/>
              <a:t> </a:t>
            </a:r>
            <a:r>
              <a:rPr lang="en-US" sz="2400" dirty="0"/>
              <a:t>the applicant’s pattern of </a:t>
            </a:r>
            <a:r>
              <a:rPr lang="en-US" sz="2400" dirty="0" smtClean="0"/>
              <a:t>use, </a:t>
            </a:r>
            <a:r>
              <a:rPr lang="en-US" sz="2400" dirty="0"/>
              <a:t>and </a:t>
            </a:r>
            <a:endParaRPr lang="en-US" sz="2400" dirty="0" smtClean="0"/>
          </a:p>
          <a:p>
            <a:pPr eaLnBrk="1" hangingPunct="1">
              <a:spcBef>
                <a:spcPts val="0"/>
              </a:spcBef>
              <a:defRPr/>
            </a:pPr>
            <a:r>
              <a:rPr lang="en-US" sz="2400" dirty="0" smtClean="0"/>
              <a:t>provide </a:t>
            </a:r>
            <a:r>
              <a:rPr lang="en-US" sz="2400" dirty="0"/>
              <a:t>DSM criteria that the applicant meets. </a:t>
            </a:r>
            <a:r>
              <a:rPr lang="en-US" sz="2400" dirty="0" smtClean="0"/>
              <a:t>Attach </a:t>
            </a:r>
            <a:r>
              <a:rPr lang="en-US" sz="2400" dirty="0"/>
              <a:t>supporting documentation to Form I-693 if </a:t>
            </a:r>
            <a:r>
              <a:rPr lang="en-US" sz="2400" dirty="0" smtClean="0"/>
              <a:t>needed.</a:t>
            </a:r>
            <a:endParaRPr lang="en-US" sz="2400" dirty="0"/>
          </a:p>
          <a:p>
            <a:pPr marL="0" indent="0" eaLnBrk="1" hangingPunct="1">
              <a:lnSpc>
                <a:spcPct val="90000"/>
              </a:lnSpc>
              <a:buFont typeface="Wingdings" pitchFamily="2" charset="2"/>
              <a:buNone/>
              <a:defRPr/>
            </a:pPr>
            <a:r>
              <a:rPr lang="en-US" sz="1800" dirty="0" smtClean="0"/>
              <a:t/>
            </a:r>
            <a:br>
              <a:rPr lang="en-US" sz="1800" dirty="0" smtClean="0"/>
            </a:br>
            <a:endParaRPr lang="en-US" sz="1800" dirty="0" smtClean="0"/>
          </a:p>
        </p:txBody>
      </p:sp>
      <p:sp>
        <p:nvSpPr>
          <p:cNvPr id="3584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4AEBF8AB-B135-4A7D-BDE0-6C1D466F733E}" type="slidenum">
              <a:rPr lang="en-US" altLang="en-US" sz="1200" smtClean="0">
                <a:latin typeface="Arial" charset="0"/>
              </a:rPr>
              <a:pPr>
                <a:spcBef>
                  <a:spcPct val="0"/>
                </a:spcBef>
                <a:buClrTx/>
                <a:buSzTx/>
                <a:buFontTx/>
                <a:buNone/>
              </a:pPr>
              <a:t>44</a:t>
            </a:fld>
            <a:endParaRPr lang="en-US" altLang="en-US" sz="1200" smtClean="0">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1" y="4038600"/>
            <a:ext cx="58858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eaLnBrk="1" hangingPunct="1">
              <a:defRPr/>
            </a:pPr>
            <a:r>
              <a:rPr lang="en-US" sz="4000" smtClean="0"/>
              <a:t>Completing Form I-693: Civil Surgeon Worksheet, Section 3</a:t>
            </a:r>
          </a:p>
        </p:txBody>
      </p:sp>
      <p:sp>
        <p:nvSpPr>
          <p:cNvPr id="165891" name="Rectangle 3"/>
          <p:cNvSpPr>
            <a:spLocks noGrp="1" noChangeArrowheads="1"/>
          </p:cNvSpPr>
          <p:nvPr>
            <p:ph type="body" sz="half" idx="1"/>
          </p:nvPr>
        </p:nvSpPr>
        <p:spPr>
          <a:xfrm>
            <a:off x="457200" y="1905000"/>
            <a:ext cx="8382000" cy="3962400"/>
          </a:xfrm>
        </p:spPr>
        <p:txBody>
          <a:bodyPr/>
          <a:lstStyle/>
          <a:p>
            <a:pPr eaLnBrk="1" hangingPunct="1">
              <a:spcBef>
                <a:spcPts val="0"/>
              </a:spcBef>
              <a:buFont typeface="Wingdings" pitchFamily="2" charset="2"/>
              <a:buNone/>
              <a:defRPr/>
            </a:pPr>
            <a:r>
              <a:rPr lang="en-US" sz="2400" dirty="0" smtClean="0"/>
              <a:t>Civil surgeons should refer applicants to a specialist if unable to:</a:t>
            </a:r>
          </a:p>
          <a:p>
            <a:pPr eaLnBrk="1" hangingPunct="1">
              <a:spcBef>
                <a:spcPts val="0"/>
              </a:spcBef>
              <a:buFont typeface="Wingdings" pitchFamily="2" charset="2"/>
              <a:buNone/>
              <a:defRPr/>
            </a:pPr>
            <a:endParaRPr lang="en-US" sz="2400" dirty="0" smtClean="0"/>
          </a:p>
          <a:p>
            <a:pPr eaLnBrk="1" hangingPunct="1">
              <a:spcBef>
                <a:spcPts val="0"/>
              </a:spcBef>
              <a:defRPr/>
            </a:pPr>
            <a:r>
              <a:rPr lang="en-US" sz="2400" dirty="0" smtClean="0"/>
              <a:t>Make a </a:t>
            </a:r>
            <a:r>
              <a:rPr lang="en-US" sz="2400" dirty="0"/>
              <a:t>diagnosis of substance use disorder or substance-induced disorder according to DSM criteria.</a:t>
            </a:r>
            <a:endParaRPr lang="en-US" sz="2400" dirty="0" smtClean="0"/>
          </a:p>
          <a:p>
            <a:pPr eaLnBrk="1" hangingPunct="1">
              <a:spcBef>
                <a:spcPts val="0"/>
              </a:spcBef>
              <a:defRPr/>
            </a:pPr>
            <a:r>
              <a:rPr lang="en-US" sz="2400" dirty="0" smtClean="0"/>
              <a:t>Determine whether any </a:t>
            </a:r>
            <a:r>
              <a:rPr lang="en-US" sz="2400" dirty="0"/>
              <a:t>diagnosis of a substance use disorder or substance-induced disorder is in remission based on DSM criteria. </a:t>
            </a:r>
            <a:endParaRPr lang="en-US" sz="2400" dirty="0" smtClean="0"/>
          </a:p>
          <a:p>
            <a:pPr eaLnBrk="1" hangingPunct="1">
              <a:spcBef>
                <a:spcPts val="0"/>
              </a:spcBef>
              <a:defRPr/>
            </a:pPr>
            <a:endParaRPr lang="en-US" sz="2400" dirty="0"/>
          </a:p>
          <a:p>
            <a:pPr eaLnBrk="1" hangingPunct="1">
              <a:spcBef>
                <a:spcPts val="0"/>
              </a:spcBef>
              <a:defRPr/>
            </a:pPr>
            <a:endParaRPr lang="en-US" sz="2400" dirty="0" smtClean="0"/>
          </a:p>
          <a:p>
            <a:pPr eaLnBrk="1" hangingPunct="1">
              <a:spcBef>
                <a:spcPts val="0"/>
              </a:spcBef>
              <a:buFont typeface="Wingdings" pitchFamily="2" charset="2"/>
              <a:buNone/>
              <a:defRPr/>
            </a:pPr>
            <a:r>
              <a:rPr lang="en-US" sz="2400" dirty="0" smtClean="0">
                <a:solidFill>
                  <a:srgbClr val="FFC000"/>
                </a:solidFill>
                <a:ea typeface="Arial Unicode MS" pitchFamily="34" charset="-128"/>
                <a:cs typeface="Arial Unicode MS" pitchFamily="34" charset="-128"/>
              </a:rPr>
              <a:t>⇨</a:t>
            </a:r>
            <a:r>
              <a:rPr lang="en-US" sz="2400" dirty="0" smtClean="0">
                <a:ea typeface="Arial Unicode MS" pitchFamily="34" charset="-128"/>
                <a:cs typeface="Arial Unicode MS" pitchFamily="34" charset="-128"/>
              </a:rPr>
              <a:t> </a:t>
            </a:r>
            <a:r>
              <a:rPr lang="en-US" sz="2400" dirty="0" smtClean="0"/>
              <a:t>As with any referral, civil surgeon and referral specialist must complete Sections 5-6 of the Civil Surgeon Worksheet.</a:t>
            </a:r>
          </a:p>
        </p:txBody>
      </p:sp>
      <p:sp>
        <p:nvSpPr>
          <p:cNvPr id="3686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528814F4-052D-461F-9EF1-2D034D885FB0}" type="slidenum">
              <a:rPr lang="en-US" altLang="en-US" sz="1200" smtClean="0">
                <a:latin typeface="Arial" charset="0"/>
              </a:rPr>
              <a:pPr>
                <a:spcBef>
                  <a:spcPct val="0"/>
                </a:spcBef>
                <a:buClrTx/>
                <a:buSzTx/>
                <a:buFontTx/>
                <a:buNone/>
              </a:pPr>
              <a:t>45</a:t>
            </a:fld>
            <a:endParaRPr lang="en-US" altLang="en-US" sz="1200" smtClean="0">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hangingPunct="1">
              <a:defRPr/>
            </a:pPr>
            <a:r>
              <a:rPr lang="en-US" sz="4000" smtClean="0"/>
              <a:t>Completing Form I-693: Civil Surgeon Worksheet, Sections 5-6</a:t>
            </a:r>
          </a:p>
        </p:txBody>
      </p:sp>
      <p:sp>
        <p:nvSpPr>
          <p:cNvPr id="168963" name="Rectangle 3"/>
          <p:cNvSpPr>
            <a:spLocks noGrp="1" noChangeArrowheads="1"/>
          </p:cNvSpPr>
          <p:nvPr>
            <p:ph type="body" sz="half" idx="1"/>
          </p:nvPr>
        </p:nvSpPr>
        <p:spPr/>
        <p:txBody>
          <a:bodyPr/>
          <a:lstStyle/>
          <a:p>
            <a:pPr marL="457200" indent="-457200" eaLnBrk="1" hangingPunct="1">
              <a:spcBef>
                <a:spcPts val="0"/>
              </a:spcBef>
              <a:buFont typeface="Wingdings" pitchFamily="2" charset="2"/>
              <a:buNone/>
              <a:defRPr/>
            </a:pPr>
            <a:r>
              <a:rPr lang="en-US" sz="2400" dirty="0" smtClean="0">
                <a:effectLst/>
              </a:rPr>
              <a:t>Civil surgeons should: </a:t>
            </a:r>
          </a:p>
          <a:p>
            <a:pPr eaLnBrk="1" hangingPunct="1">
              <a:spcBef>
                <a:spcPts val="0"/>
              </a:spcBef>
              <a:buNone/>
              <a:defRPr/>
            </a:pPr>
            <a:endParaRPr lang="en-US" sz="2400" dirty="0">
              <a:effectLst/>
            </a:endParaRPr>
          </a:p>
          <a:p>
            <a:pPr eaLnBrk="1" hangingPunct="1">
              <a:spcBef>
                <a:spcPts val="0"/>
              </a:spcBef>
              <a:defRPr/>
            </a:pPr>
            <a:r>
              <a:rPr lang="en-US" sz="2400" dirty="0" smtClean="0">
                <a:effectLst/>
              </a:rPr>
              <a:t>Complete Section 5 of the Civil Surgeon Worksheet </a:t>
            </a:r>
            <a:endParaRPr lang="en-US" sz="2400" dirty="0">
              <a:effectLst/>
            </a:endParaRPr>
          </a:p>
          <a:p>
            <a:pPr eaLnBrk="1" hangingPunct="1">
              <a:spcBef>
                <a:spcPts val="0"/>
              </a:spcBef>
              <a:defRPr/>
            </a:pPr>
            <a:r>
              <a:rPr lang="en-US" sz="2400" dirty="0" smtClean="0">
                <a:effectLst/>
              </a:rPr>
              <a:t>Ensure the following are completed:</a:t>
            </a:r>
          </a:p>
          <a:p>
            <a:pPr marL="457200" lvl="1" indent="0" eaLnBrk="1" hangingPunct="1">
              <a:spcBef>
                <a:spcPts val="0"/>
              </a:spcBef>
              <a:buClr>
                <a:srgbClr val="FFFF00"/>
              </a:buClr>
              <a:buNone/>
              <a:defRPr/>
            </a:pPr>
            <a:r>
              <a:rPr lang="en-US" dirty="0" smtClean="0">
                <a:effectLst/>
              </a:rPr>
              <a:t>*  Part 1 (applicant information)</a:t>
            </a:r>
          </a:p>
          <a:p>
            <a:pPr marL="457200" lvl="1" indent="0" eaLnBrk="1" hangingPunct="1">
              <a:spcBef>
                <a:spcPts val="0"/>
              </a:spcBef>
              <a:buClr>
                <a:srgbClr val="FFFF00"/>
              </a:buClr>
              <a:buNone/>
              <a:defRPr/>
            </a:pPr>
            <a:r>
              <a:rPr lang="en-US" dirty="0" smtClean="0">
                <a:effectLst/>
              </a:rPr>
              <a:t>*  Part 4 (civil surgeon information) – but do not sign or date Part 4</a:t>
            </a:r>
          </a:p>
        </p:txBody>
      </p:sp>
      <p:pic>
        <p:nvPicPr>
          <p:cNvPr id="38916" name="Picture 4" descr="I-693 Wksht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443BCC5E-D7D0-497B-A182-905A2D81B9CA}" type="slidenum">
              <a:rPr lang="en-US" altLang="en-US" sz="1200" smtClean="0">
                <a:latin typeface="Arial" charset="0"/>
              </a:rPr>
              <a:pPr>
                <a:spcBef>
                  <a:spcPct val="0"/>
                </a:spcBef>
                <a:buClrTx/>
                <a:buSzTx/>
                <a:buFontTx/>
                <a:buNone/>
              </a:pPr>
              <a:t>46</a:t>
            </a:fld>
            <a:endParaRPr lang="en-US" altLang="en-US" sz="1200" smtClean="0">
              <a:latin typeface="Arial"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hangingPunct="1">
              <a:defRPr/>
            </a:pPr>
            <a:r>
              <a:rPr lang="en-US" sz="4000" smtClean="0"/>
              <a:t>Completing Form I-693: Civil Surgeon Worksheet, Sections 5-6</a:t>
            </a:r>
          </a:p>
        </p:txBody>
      </p:sp>
      <p:sp>
        <p:nvSpPr>
          <p:cNvPr id="168963" name="Rectangle 3"/>
          <p:cNvSpPr>
            <a:spLocks noGrp="1" noChangeArrowheads="1"/>
          </p:cNvSpPr>
          <p:nvPr>
            <p:ph type="body" sz="half" idx="1"/>
          </p:nvPr>
        </p:nvSpPr>
        <p:spPr>
          <a:xfrm>
            <a:off x="152400" y="1600201"/>
            <a:ext cx="4953000" cy="4267200"/>
          </a:xfrm>
        </p:spPr>
        <p:txBody>
          <a:bodyPr/>
          <a:lstStyle/>
          <a:p>
            <a:pPr marL="457200" lvl="1" indent="0" eaLnBrk="1" hangingPunct="1">
              <a:spcBef>
                <a:spcPts val="0"/>
              </a:spcBef>
              <a:buClr>
                <a:srgbClr val="FFFF00"/>
              </a:buClr>
              <a:buNone/>
              <a:defRPr/>
            </a:pPr>
            <a:endParaRPr lang="en-US" b="1" dirty="0">
              <a:effectLst/>
            </a:endParaRPr>
          </a:p>
          <a:p>
            <a:pPr eaLnBrk="1" hangingPunct="1">
              <a:spcBef>
                <a:spcPts val="0"/>
              </a:spcBef>
              <a:defRPr/>
            </a:pPr>
            <a:r>
              <a:rPr lang="en-US" sz="2400" dirty="0">
                <a:effectLst/>
              </a:rPr>
              <a:t>Keep a copy of Form I-693 for your records and give original to the applicant in a sealed </a:t>
            </a:r>
            <a:r>
              <a:rPr lang="en-US" sz="2400" dirty="0" smtClean="0">
                <a:effectLst/>
              </a:rPr>
              <a:t>envelope.</a:t>
            </a:r>
            <a:endParaRPr lang="en-US" sz="2400" dirty="0">
              <a:effectLst/>
            </a:endParaRPr>
          </a:p>
          <a:p>
            <a:pPr eaLnBrk="1" hangingPunct="1">
              <a:spcBef>
                <a:spcPts val="0"/>
              </a:spcBef>
              <a:defRPr/>
            </a:pPr>
            <a:r>
              <a:rPr lang="en-US" sz="2400" dirty="0" smtClean="0">
                <a:effectLst/>
              </a:rPr>
              <a:t>Advise the applicant that he or she must obtain appropriate follow-up before the immigration medical exam is considered complete.</a:t>
            </a:r>
          </a:p>
          <a:p>
            <a:pPr eaLnBrk="1" hangingPunct="1">
              <a:spcBef>
                <a:spcPts val="0"/>
              </a:spcBef>
              <a:defRPr/>
            </a:pPr>
            <a:r>
              <a:rPr lang="en-US" sz="2400" dirty="0" smtClean="0">
                <a:effectLst/>
              </a:rPr>
              <a:t>Sign Part 4 of Form I-693 only after referral evaluation and treatment (if any) is completed.</a:t>
            </a:r>
          </a:p>
        </p:txBody>
      </p:sp>
      <p:pic>
        <p:nvPicPr>
          <p:cNvPr id="38916" name="Picture 4" descr="I-693 Wksht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54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443BCC5E-D7D0-497B-A182-905A2D81B9CA}" type="slidenum">
              <a:rPr lang="en-US" altLang="en-US" sz="1200" smtClean="0">
                <a:latin typeface="Arial" charset="0"/>
              </a:rPr>
              <a:pPr>
                <a:spcBef>
                  <a:spcPct val="0"/>
                </a:spcBef>
                <a:buClrTx/>
                <a:buSzTx/>
                <a:buFontTx/>
                <a:buNone/>
              </a:pPr>
              <a:t>47</a:t>
            </a:fld>
            <a:endParaRPr lang="en-US" altLang="en-US" sz="1200" smtClean="0">
              <a:latin typeface="Arial"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127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pPr eaLnBrk="1" hangingPunct="1">
              <a:defRPr/>
            </a:pPr>
            <a:r>
              <a:rPr lang="en-US" sz="4000" smtClean="0"/>
              <a:t>Completing Form I-693: Civil Surgeon Worksheet, Section 4</a:t>
            </a:r>
          </a:p>
        </p:txBody>
      </p:sp>
      <p:sp>
        <p:nvSpPr>
          <p:cNvPr id="167939" name="Rectangle 3"/>
          <p:cNvSpPr>
            <a:spLocks noGrp="1" noChangeArrowheads="1"/>
          </p:cNvSpPr>
          <p:nvPr>
            <p:ph type="body" sz="half" idx="1"/>
          </p:nvPr>
        </p:nvSpPr>
        <p:spPr>
          <a:xfrm>
            <a:off x="254000" y="1524000"/>
            <a:ext cx="8356600" cy="4525963"/>
          </a:xfrm>
        </p:spPr>
        <p:txBody>
          <a:bodyPr/>
          <a:lstStyle/>
          <a:p>
            <a:pPr eaLnBrk="1" hangingPunct="1">
              <a:spcBef>
                <a:spcPts val="0"/>
              </a:spcBef>
              <a:buFont typeface="Wingdings" pitchFamily="2" charset="2"/>
              <a:buNone/>
              <a:defRPr/>
            </a:pPr>
            <a:r>
              <a:rPr lang="en-US" sz="2400" dirty="0" smtClean="0">
                <a:effectLst/>
              </a:rPr>
              <a:t>Other Medical Conditions</a:t>
            </a:r>
          </a:p>
          <a:p>
            <a:pPr eaLnBrk="1" hangingPunct="1">
              <a:spcBef>
                <a:spcPts val="0"/>
              </a:spcBef>
              <a:buFont typeface="Wingdings" pitchFamily="2" charset="2"/>
              <a:buNone/>
              <a:defRPr/>
            </a:pPr>
            <a:endParaRPr lang="en-US" sz="2400" dirty="0" smtClean="0">
              <a:effectLst/>
            </a:endParaRPr>
          </a:p>
          <a:p>
            <a:pPr eaLnBrk="1" hangingPunct="1">
              <a:spcBef>
                <a:spcPts val="0"/>
              </a:spcBef>
              <a:defRPr/>
            </a:pPr>
            <a:r>
              <a:rPr lang="en-US" sz="2400" dirty="0" smtClean="0">
                <a:effectLst/>
              </a:rPr>
              <a:t>In Section 4 of the Civil Surgeon Worksheet, civil surgeons should note any other physical or mental disorder that represents a substantial departure from normal health or well-being</a:t>
            </a:r>
          </a:p>
          <a:p>
            <a:pPr marL="0" indent="0" eaLnBrk="1" hangingPunct="1">
              <a:spcBef>
                <a:spcPts val="0"/>
              </a:spcBef>
              <a:buNone/>
              <a:defRPr/>
            </a:pPr>
            <a:endParaRPr lang="en-US" sz="2400" dirty="0" smtClean="0">
              <a:effectLst/>
            </a:endParaRPr>
          </a:p>
          <a:p>
            <a:pPr eaLnBrk="1" hangingPunct="1">
              <a:spcBef>
                <a:spcPts val="0"/>
              </a:spcBef>
              <a:defRPr/>
            </a:pPr>
            <a:r>
              <a:rPr lang="en-US" sz="2400" dirty="0" smtClean="0">
                <a:effectLst/>
              </a:rPr>
              <a:t>Civil surgeons should review the TIs on Other Physical or Mental Abnormality, Disease or Disability: </a:t>
            </a:r>
            <a:r>
              <a:rPr lang="en-US" sz="2400" dirty="0" smtClean="0">
                <a:hlinkClick r:id="rId2"/>
              </a:rPr>
              <a:t>http://www.cdc.gov/immigrantrefugeehealth/exams/ti/civil/technical-instructions/civil-surgeons/required-evaluation-components/other-disease-disability.html</a:t>
            </a:r>
            <a:r>
              <a:rPr lang="en-US" sz="2400" dirty="0" smtClean="0"/>
              <a:t> </a:t>
            </a:r>
          </a:p>
        </p:txBody>
      </p:sp>
      <p:pic>
        <p:nvPicPr>
          <p:cNvPr id="39940" name="Picture 6" descr="I-693 Wksh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5848350"/>
            <a:ext cx="501202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88B9E25-6CEF-486A-9D8B-C3331B6152E9}" type="slidenum">
              <a:rPr lang="en-US" altLang="en-US" sz="1200" smtClean="0">
                <a:latin typeface="Arial" charset="0"/>
              </a:rPr>
              <a:pPr>
                <a:spcBef>
                  <a:spcPct val="0"/>
                </a:spcBef>
                <a:buClrTx/>
                <a:buSzTx/>
                <a:buFontTx/>
                <a:buNone/>
              </a:pPr>
              <a:t>48</a:t>
            </a:fld>
            <a:endParaRPr lang="en-US" altLang="en-US" sz="1200" smtClean="0">
              <a:latin typeface="Arial"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pPr eaLnBrk="1" hangingPunct="1">
              <a:defRPr/>
            </a:pPr>
            <a:r>
              <a:rPr lang="en-US" sz="4000" smtClean="0"/>
              <a:t>Completing Form I-693: Civil Surgeon Worksheet, Section 4</a:t>
            </a:r>
          </a:p>
        </p:txBody>
      </p:sp>
      <p:sp>
        <p:nvSpPr>
          <p:cNvPr id="171011" name="Rectangle 3"/>
          <p:cNvSpPr>
            <a:spLocks noGrp="1" noChangeArrowheads="1"/>
          </p:cNvSpPr>
          <p:nvPr>
            <p:ph type="body" sz="half" idx="1"/>
          </p:nvPr>
        </p:nvSpPr>
        <p:spPr>
          <a:xfrm>
            <a:off x="304800" y="1524000"/>
            <a:ext cx="8077200" cy="4525963"/>
          </a:xfrm>
        </p:spPr>
        <p:txBody>
          <a:bodyPr/>
          <a:lstStyle/>
          <a:p>
            <a:pPr eaLnBrk="1" hangingPunct="1">
              <a:spcBef>
                <a:spcPts val="0"/>
              </a:spcBef>
              <a:buFont typeface="Wingdings" pitchFamily="2" charset="2"/>
              <a:buNone/>
              <a:defRPr/>
            </a:pPr>
            <a:r>
              <a:rPr lang="en-US" sz="2400" dirty="0" smtClean="0">
                <a:effectLst/>
              </a:rPr>
              <a:t>Other Medical Conditions</a:t>
            </a:r>
          </a:p>
          <a:p>
            <a:pPr eaLnBrk="1" hangingPunct="1">
              <a:spcBef>
                <a:spcPts val="0"/>
              </a:spcBef>
              <a:buFont typeface="Wingdings" pitchFamily="2" charset="2"/>
              <a:buNone/>
              <a:defRPr/>
            </a:pPr>
            <a:endParaRPr lang="en-US" sz="2400" dirty="0" smtClean="0">
              <a:effectLst/>
            </a:endParaRPr>
          </a:p>
          <a:p>
            <a:pPr marL="0" indent="0" eaLnBrk="1" hangingPunct="1">
              <a:spcBef>
                <a:spcPts val="0"/>
              </a:spcBef>
              <a:buNone/>
              <a:defRPr/>
            </a:pPr>
            <a:r>
              <a:rPr lang="en-US" sz="2400" dirty="0" smtClean="0">
                <a:effectLst/>
              </a:rPr>
              <a:t>Medical conditions listed in Section 4 should be significant enough to possibly: </a:t>
            </a:r>
          </a:p>
          <a:p>
            <a:pPr eaLnBrk="1" hangingPunct="1">
              <a:spcBef>
                <a:spcPts val="0"/>
              </a:spcBef>
              <a:defRPr/>
            </a:pPr>
            <a:r>
              <a:rPr lang="en-US" sz="2400" dirty="0" smtClean="0">
                <a:effectLst/>
              </a:rPr>
              <a:t>Interfere with the person’s ability to care for himself or herself; </a:t>
            </a:r>
          </a:p>
          <a:p>
            <a:pPr eaLnBrk="1" hangingPunct="1">
              <a:spcBef>
                <a:spcPts val="0"/>
              </a:spcBef>
              <a:defRPr/>
            </a:pPr>
            <a:r>
              <a:rPr lang="en-US" sz="2400" dirty="0" smtClean="0">
                <a:effectLst/>
              </a:rPr>
              <a:t>Interfere with person’s ability to attend school or work; or</a:t>
            </a:r>
          </a:p>
          <a:p>
            <a:pPr eaLnBrk="1" hangingPunct="1">
              <a:spcBef>
                <a:spcPts val="0"/>
              </a:spcBef>
              <a:defRPr/>
            </a:pPr>
            <a:r>
              <a:rPr lang="en-US" sz="2400" dirty="0">
                <a:effectLst/>
              </a:rPr>
              <a:t>R</a:t>
            </a:r>
            <a:r>
              <a:rPr lang="en-US" sz="2400" dirty="0" smtClean="0">
                <a:effectLst/>
              </a:rPr>
              <a:t>equire extensive medical treatment or institutionalization in the future </a:t>
            </a:r>
          </a:p>
          <a:p>
            <a:pPr marL="0" indent="0" eaLnBrk="1" hangingPunct="1">
              <a:spcBef>
                <a:spcPts val="0"/>
              </a:spcBef>
              <a:buNone/>
              <a:defRPr/>
            </a:pPr>
            <a:endParaRPr lang="en-US" sz="2400" dirty="0" smtClean="0">
              <a:effectLst/>
            </a:endParaRPr>
          </a:p>
          <a:p>
            <a:pPr marL="0" indent="0" eaLnBrk="1" hangingPunct="1">
              <a:spcBef>
                <a:spcPts val="0"/>
              </a:spcBef>
              <a:buClr>
                <a:srgbClr val="FFCC00"/>
              </a:buClr>
              <a:buNone/>
              <a:defRPr/>
            </a:pPr>
            <a:r>
              <a:rPr lang="en-US" sz="2400" dirty="0" smtClean="0">
                <a:effectLst/>
              </a:rPr>
              <a:t>Examples:</a:t>
            </a:r>
          </a:p>
          <a:p>
            <a:pPr lvl="2" eaLnBrk="1" hangingPunct="1">
              <a:spcBef>
                <a:spcPts val="0"/>
              </a:spcBef>
              <a:buClr>
                <a:srgbClr val="FFCC00"/>
              </a:buClr>
              <a:defRPr/>
            </a:pPr>
            <a:r>
              <a:rPr lang="en-US" sz="2400" dirty="0" smtClean="0">
                <a:effectLst/>
              </a:rPr>
              <a:t>HIV</a:t>
            </a:r>
          </a:p>
          <a:p>
            <a:pPr lvl="2" eaLnBrk="1" hangingPunct="1">
              <a:spcBef>
                <a:spcPts val="0"/>
              </a:spcBef>
              <a:buClr>
                <a:srgbClr val="FFCC00"/>
              </a:buClr>
              <a:defRPr/>
            </a:pPr>
            <a:r>
              <a:rPr lang="en-US" sz="2400" dirty="0" smtClean="0">
                <a:effectLst/>
              </a:rPr>
              <a:t>Diabetes</a:t>
            </a:r>
          </a:p>
          <a:p>
            <a:pPr lvl="2" eaLnBrk="1" hangingPunct="1">
              <a:spcBef>
                <a:spcPts val="0"/>
              </a:spcBef>
              <a:buClr>
                <a:srgbClr val="FFCC00"/>
              </a:buClr>
              <a:defRPr/>
            </a:pPr>
            <a:r>
              <a:rPr lang="en-US" sz="2400" dirty="0" smtClean="0">
                <a:effectLst/>
              </a:rPr>
              <a:t>Hypertension</a:t>
            </a:r>
          </a:p>
        </p:txBody>
      </p:sp>
      <p:pic>
        <p:nvPicPr>
          <p:cNvPr id="40964" name="Picture 4" descr="I-693 Wksh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43400"/>
            <a:ext cx="5513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5"/>
          <p:cNvSpPr txBox="1">
            <a:spLocks noChangeArrowheads="1"/>
          </p:cNvSpPr>
          <p:nvPr/>
        </p:nvSpPr>
        <p:spPr bwMode="auto">
          <a:xfrm>
            <a:off x="4978400" y="5428456"/>
            <a:ext cx="3749675" cy="1258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eaLnBrk="1" hangingPunct="1">
              <a:lnSpc>
                <a:spcPct val="90000"/>
              </a:lnSpc>
              <a:spcBef>
                <a:spcPct val="20000"/>
              </a:spcBef>
              <a:buClr>
                <a:schemeClr val="hlink"/>
              </a:buClr>
              <a:buSzPct val="70000"/>
              <a:defRPr/>
            </a:pPr>
            <a:r>
              <a:rPr lang="en-US" b="0" dirty="0">
                <a:solidFill>
                  <a:srgbClr val="FFC000"/>
                </a:solidFill>
                <a:effectLst>
                  <a:outerShdw blurRad="38100" dist="38100" dir="2700000" algn="tl">
                    <a:srgbClr val="000000"/>
                  </a:outerShdw>
                </a:effectLst>
                <a:latin typeface="Garamond" pitchFamily="18" charset="0"/>
              </a:rPr>
              <a:t>Medical conditions </a:t>
            </a:r>
            <a:br>
              <a:rPr lang="en-US" b="0" dirty="0">
                <a:solidFill>
                  <a:srgbClr val="FFC000"/>
                </a:solidFill>
                <a:effectLst>
                  <a:outerShdw blurRad="38100" dist="38100" dir="2700000" algn="tl">
                    <a:srgbClr val="000000"/>
                  </a:outerShdw>
                </a:effectLst>
                <a:latin typeface="Garamond" pitchFamily="18" charset="0"/>
              </a:rPr>
            </a:br>
            <a:r>
              <a:rPr lang="en-US" b="0" dirty="0">
                <a:solidFill>
                  <a:srgbClr val="FFC000"/>
                </a:solidFill>
                <a:effectLst>
                  <a:outerShdw blurRad="38100" dist="38100" dir="2700000" algn="tl">
                    <a:srgbClr val="000000"/>
                  </a:outerShdw>
                </a:effectLst>
                <a:latin typeface="Garamond" pitchFamily="18" charset="0"/>
              </a:rPr>
              <a:t>listed in Section 4 are </a:t>
            </a:r>
            <a:br>
              <a:rPr lang="en-US" b="0" dirty="0">
                <a:solidFill>
                  <a:srgbClr val="FFC000"/>
                </a:solidFill>
                <a:effectLst>
                  <a:outerShdw blurRad="38100" dist="38100" dir="2700000" algn="tl">
                    <a:srgbClr val="000000"/>
                  </a:outerShdw>
                </a:effectLst>
                <a:latin typeface="Garamond" pitchFamily="18" charset="0"/>
              </a:rPr>
            </a:br>
            <a:r>
              <a:rPr lang="en-US" i="1" dirty="0">
                <a:solidFill>
                  <a:srgbClr val="FFC000"/>
                </a:solidFill>
                <a:effectLst>
                  <a:outerShdw blurRad="38100" dist="38100" dir="2700000" algn="tl">
                    <a:srgbClr val="000000"/>
                  </a:outerShdw>
                </a:effectLst>
                <a:latin typeface="Garamond" pitchFamily="18" charset="0"/>
              </a:rPr>
              <a:t>Class B conditions</a:t>
            </a:r>
          </a:p>
        </p:txBody>
      </p:sp>
      <p:sp>
        <p:nvSpPr>
          <p:cNvPr id="4096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06EAFC04-AAC8-4E9B-B1D6-6D3A905A308A}" type="slidenum">
              <a:rPr lang="en-US" altLang="en-US" sz="1200" smtClean="0">
                <a:latin typeface="Arial" charset="0"/>
              </a:rPr>
              <a:pPr>
                <a:spcBef>
                  <a:spcPct val="0"/>
                </a:spcBef>
                <a:buClrTx/>
                <a:buSzTx/>
                <a:buFontTx/>
                <a:buNone/>
              </a:pPr>
              <a:t>49</a:t>
            </a:fld>
            <a:endParaRPr lang="en-US" altLang="en-US" sz="1200" smtClean="0">
              <a:latin typeface="Arial"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25563"/>
          </a:xfrm>
        </p:spPr>
        <p:txBody>
          <a:bodyPr/>
          <a:lstStyle/>
          <a:p>
            <a:pPr>
              <a:defRPr/>
            </a:pPr>
            <a:r>
              <a:rPr lang="en-US" sz="4000" dirty="0" smtClean="0">
                <a:solidFill>
                  <a:schemeClr val="tx1"/>
                </a:solidFill>
              </a:rPr>
              <a:t>Overview</a:t>
            </a:r>
            <a:endParaRPr lang="en-US" sz="4000" dirty="0">
              <a:solidFill>
                <a:schemeClr val="tx1"/>
              </a:solidFill>
            </a:endParaRPr>
          </a:p>
        </p:txBody>
      </p:sp>
      <p:sp>
        <p:nvSpPr>
          <p:cNvPr id="3" name="Content Placeholder 2"/>
          <p:cNvSpPr>
            <a:spLocks noGrp="1"/>
          </p:cNvSpPr>
          <p:nvPr>
            <p:ph idx="1"/>
          </p:nvPr>
        </p:nvSpPr>
        <p:spPr>
          <a:xfrm>
            <a:off x="685800" y="1371600"/>
            <a:ext cx="8229600" cy="4724400"/>
          </a:xfrm>
        </p:spPr>
        <p:txBody>
          <a:bodyPr/>
          <a:lstStyle/>
          <a:p>
            <a:pPr>
              <a:defRPr/>
            </a:pPr>
            <a:endParaRPr lang="en-US" sz="2600" dirty="0" smtClean="0">
              <a:effectLst/>
            </a:endParaRPr>
          </a:p>
          <a:p>
            <a:pPr>
              <a:defRPr/>
            </a:pPr>
            <a:r>
              <a:rPr lang="en-US" sz="2400" dirty="0" smtClean="0">
                <a:effectLst/>
              </a:rPr>
              <a:t>Health-related Grounds of Inadmissibility</a:t>
            </a:r>
            <a:endParaRPr lang="en-US" sz="2400" b="1" dirty="0" smtClean="0">
              <a:solidFill>
                <a:srgbClr val="FFFF00"/>
              </a:solidFill>
              <a:effectLst/>
            </a:endParaRPr>
          </a:p>
          <a:p>
            <a:pPr>
              <a:defRPr/>
            </a:pPr>
            <a:r>
              <a:rPr lang="en-US" sz="2400" dirty="0" smtClean="0">
                <a:effectLst/>
              </a:rPr>
              <a:t>Medical Exam and Role of Civil Surgeons</a:t>
            </a:r>
          </a:p>
          <a:p>
            <a:pPr>
              <a:defRPr/>
            </a:pPr>
            <a:r>
              <a:rPr lang="en-US" sz="2400" dirty="0" smtClean="0">
                <a:effectLst/>
              </a:rPr>
              <a:t>Physical and Mental Disorders with Associated Harmful Behavior</a:t>
            </a:r>
            <a:endParaRPr lang="en-US" sz="2400" b="1" dirty="0" smtClean="0">
              <a:solidFill>
                <a:srgbClr val="FFFF00"/>
              </a:solidFill>
              <a:effectLst/>
            </a:endParaRPr>
          </a:p>
          <a:p>
            <a:pPr>
              <a:defRPr/>
            </a:pPr>
            <a:r>
              <a:rPr lang="en-US" sz="2400" dirty="0" smtClean="0">
                <a:effectLst/>
              </a:rPr>
              <a:t>Substance Use and Substance Abuse</a:t>
            </a:r>
          </a:p>
          <a:p>
            <a:pPr>
              <a:defRPr/>
            </a:pPr>
            <a:r>
              <a:rPr lang="en-US" sz="2400" dirty="0" smtClean="0">
                <a:effectLst/>
              </a:rPr>
              <a:t>Update: New Gonorrhea Component</a:t>
            </a:r>
          </a:p>
          <a:p>
            <a:pPr>
              <a:defRPr/>
            </a:pPr>
            <a:r>
              <a:rPr lang="en-US" sz="2400" dirty="0" smtClean="0">
                <a:effectLst/>
              </a:rPr>
              <a:t>Common Errors in Completing Form I-693</a:t>
            </a:r>
          </a:p>
          <a:p>
            <a:pPr>
              <a:defRPr/>
            </a:pPr>
            <a:r>
              <a:rPr lang="en-US" sz="2400" dirty="0" smtClean="0">
                <a:effectLst/>
              </a:rPr>
              <a:t>Resources for Civil Surgeons</a:t>
            </a:r>
            <a:endParaRPr lang="en-US" sz="2400" dirty="0" smtClean="0"/>
          </a:p>
          <a:p>
            <a:pPr>
              <a:defRPr/>
            </a:pPr>
            <a:endParaRPr lang="en-US" sz="2800" dirty="0" smtClean="0"/>
          </a:p>
          <a:p>
            <a:pPr marL="0" indent="0">
              <a:buFont typeface="Wingdings" pitchFamily="2" charset="2"/>
              <a:buNone/>
              <a:defRPr/>
            </a:pPr>
            <a:endParaRPr lang="en-US" dirty="0"/>
          </a:p>
        </p:txBody>
      </p:sp>
      <p:sp>
        <p:nvSpPr>
          <p:cNvPr id="11268"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49CBBD6-A8F2-44AA-88EF-483C32180C1F}" type="slidenum">
              <a:rPr lang="en-US" altLang="en-US" sz="1200" smtClean="0">
                <a:latin typeface="Arial" charset="0"/>
              </a:rPr>
              <a:pPr>
                <a:spcBef>
                  <a:spcPct val="0"/>
                </a:spcBef>
                <a:buClrTx/>
                <a:buSzTx/>
                <a:buFontTx/>
                <a:buNone/>
              </a:pPr>
              <a:t>5</a:t>
            </a:fld>
            <a:endParaRPr lang="en-US" altLang="en-US" sz="1200" smtClean="0">
              <a:latin typeface="Arial" charset="0"/>
            </a:endParaRPr>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324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73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p:txBody>
          <a:bodyPr/>
          <a:lstStyle/>
          <a:p>
            <a:pPr eaLnBrk="1" hangingPunct="1">
              <a:defRPr/>
            </a:pPr>
            <a:r>
              <a:rPr lang="en-US" sz="4000" smtClean="0"/>
              <a:t>Completing Form I-693: </a:t>
            </a:r>
            <a:br>
              <a:rPr lang="en-US" sz="4000" smtClean="0"/>
            </a:br>
            <a:r>
              <a:rPr lang="en-US" sz="4000" smtClean="0"/>
              <a:t>Final Review</a:t>
            </a:r>
          </a:p>
        </p:txBody>
      </p:sp>
      <p:sp>
        <p:nvSpPr>
          <p:cNvPr id="166915" name="Rectangle 3"/>
          <p:cNvSpPr>
            <a:spLocks noGrp="1" noChangeArrowheads="1"/>
          </p:cNvSpPr>
          <p:nvPr>
            <p:ph type="body" sz="half" idx="1"/>
          </p:nvPr>
        </p:nvSpPr>
        <p:spPr>
          <a:xfrm>
            <a:off x="381000" y="1600201"/>
            <a:ext cx="8382000" cy="2667000"/>
          </a:xfrm>
        </p:spPr>
        <p:txBody>
          <a:bodyPr/>
          <a:lstStyle/>
          <a:p>
            <a:pPr eaLnBrk="1" hangingPunct="1">
              <a:spcBef>
                <a:spcPts val="0"/>
              </a:spcBef>
              <a:buFont typeface="Wingdings" pitchFamily="2" charset="2"/>
              <a:buNone/>
              <a:defRPr/>
            </a:pPr>
            <a:r>
              <a:rPr lang="en-US" sz="2400" dirty="0" smtClean="0">
                <a:effectLst/>
              </a:rPr>
              <a:t>Before signing and dating the Form I-693 in Part 4:</a:t>
            </a:r>
          </a:p>
          <a:p>
            <a:pPr eaLnBrk="1" hangingPunct="1">
              <a:spcBef>
                <a:spcPts val="0"/>
              </a:spcBef>
              <a:buFont typeface="Wingdings" pitchFamily="2" charset="2"/>
              <a:buNone/>
              <a:defRPr/>
            </a:pPr>
            <a:endParaRPr lang="en-US" sz="2400" dirty="0" smtClean="0">
              <a:effectLst/>
            </a:endParaRPr>
          </a:p>
          <a:p>
            <a:pPr eaLnBrk="1" hangingPunct="1">
              <a:spcBef>
                <a:spcPts val="0"/>
              </a:spcBef>
              <a:defRPr/>
            </a:pPr>
            <a:r>
              <a:rPr lang="en-US" sz="2400" dirty="0" smtClean="0">
                <a:effectLst/>
              </a:rPr>
              <a:t>Ensure that all follow-up evaluation and treatment is completed;</a:t>
            </a:r>
          </a:p>
          <a:p>
            <a:pPr eaLnBrk="1" hangingPunct="1">
              <a:spcBef>
                <a:spcPts val="0"/>
              </a:spcBef>
              <a:defRPr/>
            </a:pPr>
            <a:r>
              <a:rPr lang="en-US" sz="2400" dirty="0" smtClean="0">
                <a:effectLst/>
              </a:rPr>
              <a:t>Ensure that all Findings/Results boxes are completed for each section; </a:t>
            </a:r>
          </a:p>
          <a:p>
            <a:pPr eaLnBrk="1" hangingPunct="1">
              <a:spcBef>
                <a:spcPts val="0"/>
              </a:spcBef>
              <a:defRPr/>
            </a:pPr>
            <a:r>
              <a:rPr lang="en-US" sz="2400" dirty="0" smtClean="0">
                <a:effectLst/>
              </a:rPr>
              <a:t>Ensure that Part 3 (“Summary of Medical Examination”) is completed; and</a:t>
            </a:r>
          </a:p>
          <a:p>
            <a:pPr eaLnBrk="1" hangingPunct="1">
              <a:spcBef>
                <a:spcPts val="0"/>
              </a:spcBef>
              <a:defRPr/>
            </a:pPr>
            <a:r>
              <a:rPr lang="en-US" sz="2400" dirty="0" smtClean="0">
                <a:effectLst/>
              </a:rPr>
              <a:t>Ensure that the applicant has signed and dated the form.</a:t>
            </a:r>
          </a:p>
          <a:p>
            <a:pPr eaLnBrk="1" hangingPunct="1">
              <a:lnSpc>
                <a:spcPct val="90000"/>
              </a:lnSpc>
              <a:buFont typeface="Wingdings" pitchFamily="2" charset="2"/>
              <a:buNone/>
              <a:defRPr/>
            </a:pPr>
            <a:r>
              <a:rPr lang="en-US" sz="2400" dirty="0" smtClean="0"/>
              <a:t> </a:t>
            </a:r>
          </a:p>
          <a:p>
            <a:pPr eaLnBrk="1" hangingPunct="1">
              <a:lnSpc>
                <a:spcPct val="90000"/>
              </a:lnSpc>
              <a:defRPr/>
            </a:pPr>
            <a:endParaRPr lang="en-US" sz="2400" dirty="0" smtClean="0"/>
          </a:p>
        </p:txBody>
      </p:sp>
      <p:sp>
        <p:nvSpPr>
          <p:cNvPr id="4198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0D2838A2-FBA4-4E9B-B902-727749F974B5}" type="slidenum">
              <a:rPr lang="en-US" altLang="en-US" sz="1200" smtClean="0">
                <a:latin typeface="Arial" charset="0"/>
              </a:rPr>
              <a:pPr>
                <a:spcBef>
                  <a:spcPct val="0"/>
                </a:spcBef>
                <a:buClrTx/>
                <a:buSzTx/>
                <a:buFontTx/>
                <a:buNone/>
              </a:pPr>
              <a:t>50</a:t>
            </a:fld>
            <a:endParaRPr lang="en-US" altLang="en-US" sz="1200" smtClean="0">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57738"/>
            <a:ext cx="5710334"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457200" y="76200"/>
            <a:ext cx="8229600" cy="1143000"/>
          </a:xfrm>
        </p:spPr>
        <p:txBody>
          <a:bodyPr/>
          <a:lstStyle/>
          <a:p>
            <a:pPr eaLnBrk="1" hangingPunct="1">
              <a:defRPr/>
            </a:pPr>
            <a:r>
              <a:rPr lang="en-US" sz="4000" dirty="0" smtClean="0"/>
              <a:t>Latest Developments 	</a:t>
            </a:r>
          </a:p>
        </p:txBody>
      </p:sp>
      <p:sp>
        <p:nvSpPr>
          <p:cNvPr id="176131" name="Rectangle 3"/>
          <p:cNvSpPr>
            <a:spLocks noGrp="1" noChangeArrowheads="1"/>
          </p:cNvSpPr>
          <p:nvPr>
            <p:ph type="body" idx="1"/>
          </p:nvPr>
        </p:nvSpPr>
        <p:spPr>
          <a:xfrm>
            <a:off x="381000" y="1295400"/>
            <a:ext cx="8534400" cy="5086350"/>
          </a:xfrm>
        </p:spPr>
        <p:txBody>
          <a:bodyPr/>
          <a:lstStyle/>
          <a:p>
            <a:pPr eaLnBrk="1" hangingPunct="1">
              <a:spcBef>
                <a:spcPts val="0"/>
              </a:spcBef>
              <a:buFont typeface="Wingdings" pitchFamily="2" charset="2"/>
              <a:buNone/>
              <a:defRPr/>
            </a:pPr>
            <a:endParaRPr lang="en-US" sz="2400" b="1" dirty="0" smtClean="0"/>
          </a:p>
          <a:p>
            <a:pPr eaLnBrk="1" hangingPunct="1">
              <a:spcBef>
                <a:spcPts val="0"/>
              </a:spcBef>
              <a:buFont typeface="Wingdings" pitchFamily="2" charset="2"/>
              <a:buNone/>
              <a:defRPr/>
            </a:pPr>
            <a:r>
              <a:rPr lang="en-US" sz="2400" b="1" dirty="0" smtClean="0"/>
              <a:t>New Gonorrhea Component:</a:t>
            </a:r>
            <a:r>
              <a:rPr lang="en-US" sz="2400" dirty="0"/>
              <a:t>	</a:t>
            </a:r>
            <a:endParaRPr lang="en-US" sz="2400" dirty="0" smtClean="0"/>
          </a:p>
          <a:p>
            <a:pPr eaLnBrk="1" hangingPunct="1">
              <a:spcBef>
                <a:spcPts val="0"/>
              </a:spcBef>
              <a:buFont typeface="Wingdings" pitchFamily="2" charset="2"/>
              <a:buNone/>
              <a:defRPr/>
            </a:pPr>
            <a:endParaRPr lang="en-US" sz="2400" dirty="0"/>
          </a:p>
          <a:p>
            <a:pPr lvl="0">
              <a:spcBef>
                <a:spcPts val="0"/>
              </a:spcBef>
            </a:pPr>
            <a:r>
              <a:rPr lang="en-US" sz="2400" dirty="0" smtClean="0">
                <a:effectLst/>
              </a:rPr>
              <a:t>Under a new TI effective August 1, 2016, civil surgeons are required </a:t>
            </a:r>
            <a:r>
              <a:rPr lang="en-US" sz="2400" dirty="0">
                <a:effectLst/>
              </a:rPr>
              <a:t>to perform gonorrhea lab testing for applicants 15 </a:t>
            </a:r>
            <a:r>
              <a:rPr lang="en-US" sz="2400" dirty="0" smtClean="0">
                <a:effectLst/>
              </a:rPr>
              <a:t>years of age and </a:t>
            </a:r>
            <a:r>
              <a:rPr lang="en-US" sz="2400" dirty="0">
                <a:effectLst/>
              </a:rPr>
              <a:t>older</a:t>
            </a:r>
            <a:r>
              <a:rPr lang="en-US" sz="2400" dirty="0" smtClean="0">
                <a:effectLst/>
              </a:rPr>
              <a:t>.</a:t>
            </a:r>
          </a:p>
          <a:p>
            <a:pPr lvl="0">
              <a:spcBef>
                <a:spcPts val="0"/>
              </a:spcBef>
            </a:pPr>
            <a:endParaRPr lang="en-US" sz="2400" dirty="0">
              <a:effectLst/>
            </a:endParaRPr>
          </a:p>
          <a:p>
            <a:pPr lvl="0">
              <a:spcBef>
                <a:spcPts val="0"/>
              </a:spcBef>
            </a:pPr>
            <a:r>
              <a:rPr lang="en-US" sz="2400" dirty="0" smtClean="0">
                <a:effectLst/>
              </a:rPr>
              <a:t>Civil surgeons </a:t>
            </a:r>
            <a:r>
              <a:rPr lang="en-US" sz="2400" dirty="0">
                <a:effectLst/>
              </a:rPr>
              <a:t>must also assign a Class A or B classification on the Form I-693 for gonorrhea and include all medical documentation, </a:t>
            </a:r>
            <a:r>
              <a:rPr lang="en-US" sz="2400" dirty="0" smtClean="0">
                <a:effectLst/>
              </a:rPr>
              <a:t>such as </a:t>
            </a:r>
            <a:r>
              <a:rPr lang="en-US" sz="2400" dirty="0">
                <a:effectLst/>
              </a:rPr>
              <a:t>any laboratory reports, with the Form I-693.  Applicants with untreated gonorrhea are Class A; after completing treatment, they are re-classified as Class B.  </a:t>
            </a:r>
          </a:p>
          <a:p>
            <a:pPr eaLnBrk="1" hangingPunct="1">
              <a:lnSpc>
                <a:spcPct val="80000"/>
              </a:lnSpc>
              <a:buFont typeface="Wingdings" pitchFamily="2" charset="2"/>
              <a:buNone/>
              <a:defRPr/>
            </a:pPr>
            <a:endParaRPr lang="en-US" sz="2400" dirty="0" smtClean="0">
              <a:solidFill>
                <a:schemeClr val="tx2"/>
              </a:solidFill>
            </a:endParaRPr>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51</a:t>
            </a:fld>
            <a:endParaRPr lang="en-US" altLang="en-US" sz="120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93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smtClean="0"/>
              <a:t>Latest Developments 	</a:t>
            </a:r>
          </a:p>
        </p:txBody>
      </p:sp>
      <p:sp>
        <p:nvSpPr>
          <p:cNvPr id="176131" name="Rectangle 3"/>
          <p:cNvSpPr>
            <a:spLocks noGrp="1" noChangeArrowheads="1"/>
          </p:cNvSpPr>
          <p:nvPr>
            <p:ph type="body" idx="1"/>
          </p:nvPr>
        </p:nvSpPr>
        <p:spPr>
          <a:xfrm>
            <a:off x="304800" y="1341437"/>
            <a:ext cx="8534400" cy="4525963"/>
          </a:xfrm>
        </p:spPr>
        <p:txBody>
          <a:bodyPr/>
          <a:lstStyle/>
          <a:p>
            <a:pPr eaLnBrk="1" hangingPunct="1">
              <a:spcBef>
                <a:spcPts val="0"/>
              </a:spcBef>
              <a:buFont typeface="Wingdings" pitchFamily="2" charset="2"/>
              <a:buNone/>
              <a:defRPr/>
            </a:pPr>
            <a:r>
              <a:rPr lang="en-US" sz="2400" b="1" dirty="0" smtClean="0">
                <a:solidFill>
                  <a:schemeClr val="tx2"/>
                </a:solidFill>
              </a:rPr>
              <a:t>New Gonorrhea Component </a:t>
            </a:r>
            <a:r>
              <a:rPr lang="en-US" sz="2400" dirty="0" smtClean="0">
                <a:solidFill>
                  <a:schemeClr val="tx2"/>
                </a:solidFill>
              </a:rPr>
              <a:t>(cont’d)</a:t>
            </a:r>
          </a:p>
          <a:p>
            <a:pPr eaLnBrk="1" hangingPunct="1">
              <a:spcBef>
                <a:spcPts val="0"/>
              </a:spcBef>
              <a:buFont typeface="Wingdings" pitchFamily="2" charset="2"/>
              <a:buNone/>
              <a:defRPr/>
            </a:pPr>
            <a:endParaRPr lang="en-US" sz="2400" dirty="0" smtClean="0">
              <a:solidFill>
                <a:schemeClr val="tx2"/>
              </a:solidFill>
            </a:endParaRPr>
          </a:p>
          <a:p>
            <a:pPr eaLnBrk="1" hangingPunct="1">
              <a:spcBef>
                <a:spcPts val="0"/>
              </a:spcBef>
              <a:buClr>
                <a:srgbClr val="FFCC00"/>
              </a:buClr>
              <a:defRPr/>
            </a:pPr>
            <a:r>
              <a:rPr lang="en-US" sz="2400" dirty="0" smtClean="0">
                <a:effectLst/>
              </a:rPr>
              <a:t>If the applicant received treatment, the civil surgeon is required to document the following on Form I-693 or attached documentation:</a:t>
            </a:r>
          </a:p>
          <a:p>
            <a:pPr eaLnBrk="1" hangingPunct="1">
              <a:spcBef>
                <a:spcPts val="0"/>
              </a:spcBef>
              <a:buClr>
                <a:srgbClr val="FFCC00"/>
              </a:buClr>
              <a:defRPr/>
            </a:pPr>
            <a:endParaRPr lang="en-US" sz="2400" dirty="0" smtClean="0">
              <a:effectLst/>
            </a:endParaRPr>
          </a:p>
          <a:p>
            <a:pPr lvl="1" eaLnBrk="1" hangingPunct="1">
              <a:spcBef>
                <a:spcPts val="0"/>
              </a:spcBef>
              <a:buClr>
                <a:srgbClr val="FFCC00"/>
              </a:buClr>
              <a:defRPr/>
            </a:pPr>
            <a:r>
              <a:rPr lang="en-US" sz="2400" dirty="0" smtClean="0">
                <a:effectLst/>
              </a:rPr>
              <a:t>Laboratory </a:t>
            </a:r>
            <a:r>
              <a:rPr lang="en-US" sz="2400" dirty="0">
                <a:effectLst/>
              </a:rPr>
              <a:t>test used to make the </a:t>
            </a:r>
            <a:r>
              <a:rPr lang="en-US" sz="2400" dirty="0" smtClean="0">
                <a:effectLst/>
              </a:rPr>
              <a:t>diagnosis.</a:t>
            </a:r>
          </a:p>
          <a:p>
            <a:pPr lvl="1" eaLnBrk="1" hangingPunct="1">
              <a:spcBef>
                <a:spcPts val="0"/>
              </a:spcBef>
              <a:buClr>
                <a:srgbClr val="FFCC00"/>
              </a:buClr>
              <a:defRPr/>
            </a:pPr>
            <a:r>
              <a:rPr lang="en-US" sz="2400" dirty="0" smtClean="0">
                <a:effectLst/>
              </a:rPr>
              <a:t>Drug regimen received (including doses, dosage units, and      administration routes of all medications), start date, completion date, and any periods of interruption.</a:t>
            </a:r>
          </a:p>
          <a:p>
            <a:pPr lvl="1" eaLnBrk="1" hangingPunct="1">
              <a:spcBef>
                <a:spcPts val="0"/>
              </a:spcBef>
              <a:buClr>
                <a:srgbClr val="FFCC00"/>
              </a:buClr>
              <a:defRPr/>
            </a:pPr>
            <a:r>
              <a:rPr lang="en-US" sz="2400" dirty="0" smtClean="0">
                <a:effectLst/>
              </a:rPr>
              <a:t>Clinical </a:t>
            </a:r>
            <a:r>
              <a:rPr lang="en-US" sz="2400" dirty="0">
                <a:effectLst/>
              </a:rPr>
              <a:t>course observed, such as clinical improvement or </a:t>
            </a:r>
            <a:r>
              <a:rPr lang="en-US" sz="2400" dirty="0" smtClean="0">
                <a:effectLst/>
              </a:rPr>
              <a:t>lack of </a:t>
            </a:r>
            <a:r>
              <a:rPr lang="en-US" sz="2400" dirty="0">
                <a:effectLst/>
              </a:rPr>
              <a:t>improvement during and after treatment, including </a:t>
            </a:r>
            <a:r>
              <a:rPr lang="en-US" sz="2400" dirty="0" smtClean="0">
                <a:effectLst/>
              </a:rPr>
              <a:t>resolution </a:t>
            </a:r>
            <a:r>
              <a:rPr lang="en-US" sz="2400" dirty="0">
                <a:effectLst/>
              </a:rPr>
              <a:t>of symptoms and signs, as well as any drug reactions.</a:t>
            </a:r>
          </a:p>
          <a:p>
            <a:pPr eaLnBrk="1" hangingPunct="1">
              <a:lnSpc>
                <a:spcPct val="80000"/>
              </a:lnSpc>
              <a:buFont typeface="Wingdings" pitchFamily="2" charset="2"/>
              <a:buNone/>
              <a:defRPr/>
            </a:pPr>
            <a:endParaRPr lang="en-US" sz="2400" dirty="0" smtClean="0">
              <a:solidFill>
                <a:schemeClr val="tx2"/>
              </a:solidFill>
            </a:endParaRPr>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52</a:t>
            </a:fld>
            <a:endParaRPr lang="en-US" altLang="en-US" sz="120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522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Developments</a:t>
            </a:r>
            <a:endParaRPr lang="en-US" dirty="0"/>
          </a:p>
        </p:txBody>
      </p:sp>
      <p:sp>
        <p:nvSpPr>
          <p:cNvPr id="3" name="Content Placeholder 2"/>
          <p:cNvSpPr>
            <a:spLocks noGrp="1"/>
          </p:cNvSpPr>
          <p:nvPr>
            <p:ph sz="half" idx="1"/>
          </p:nvPr>
        </p:nvSpPr>
        <p:spPr>
          <a:xfrm>
            <a:off x="457200" y="1295400"/>
            <a:ext cx="4038600" cy="4525963"/>
          </a:xfrm>
        </p:spPr>
        <p:txBody>
          <a:bodyPr/>
          <a:lstStyle/>
          <a:p>
            <a:pPr marL="0" indent="0">
              <a:spcBef>
                <a:spcPts val="0"/>
              </a:spcBef>
              <a:buNone/>
            </a:pPr>
            <a:r>
              <a:rPr lang="en-US" sz="2400" dirty="0">
                <a:solidFill>
                  <a:schemeClr val="tx2"/>
                </a:solidFill>
                <a:effectLst/>
              </a:rPr>
              <a:t>New Gonorrhea </a:t>
            </a:r>
            <a:r>
              <a:rPr lang="en-US" sz="2400" dirty="0" smtClean="0">
                <a:solidFill>
                  <a:schemeClr val="tx2"/>
                </a:solidFill>
                <a:effectLst/>
              </a:rPr>
              <a:t>Component: </a:t>
            </a:r>
          </a:p>
          <a:p>
            <a:pPr marL="0" indent="0">
              <a:spcBef>
                <a:spcPts val="0"/>
              </a:spcBef>
              <a:buNone/>
            </a:pPr>
            <a:endParaRPr lang="en-US" sz="2400" dirty="0" smtClean="0">
              <a:effectLst/>
            </a:endParaRPr>
          </a:p>
          <a:p>
            <a:pPr marL="0" indent="0">
              <a:spcBef>
                <a:spcPts val="0"/>
              </a:spcBef>
              <a:buNone/>
            </a:pPr>
            <a:r>
              <a:rPr lang="en-US" sz="2400" dirty="0" smtClean="0">
                <a:effectLst/>
              </a:rPr>
              <a:t>The current version of the form does not have a box for gonorrhea, Class B. Until the form can be updated, the civil surgeons should annotate the I-693 in the remarks section of Part 5, Civil Surgeon Worksheet, Section C (Other Class A/Class B Conditions for Communicable Diseases of Public Health Significance).</a:t>
            </a:r>
            <a:endParaRPr lang="en-US" sz="2400" dirty="0">
              <a:effectLst/>
            </a:endParaRPr>
          </a:p>
        </p:txBody>
      </p:sp>
      <p:sp>
        <p:nvSpPr>
          <p:cNvPr id="5" name="Slide Number Placeholder 4"/>
          <p:cNvSpPr>
            <a:spLocks noGrp="1"/>
          </p:cNvSpPr>
          <p:nvPr>
            <p:ph type="sldNum" sz="quarter" idx="11"/>
          </p:nvPr>
        </p:nvSpPr>
        <p:spPr/>
        <p:txBody>
          <a:bodyPr/>
          <a:lstStyle/>
          <a:p>
            <a:pPr>
              <a:defRPr/>
            </a:pPr>
            <a:fld id="{7D5E9F49-7232-4DEA-A83A-F8421E2ECED3}" type="slidenum">
              <a:rPr lang="en-US" smtClean="0"/>
              <a:pPr>
                <a:defRPr/>
              </a:pPr>
              <a:t>53</a:t>
            </a:fld>
            <a:endParaRPr lang="en-US"/>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72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267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584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smtClean="0"/>
              <a:t>  	</a:t>
            </a:r>
            <a:br>
              <a:rPr lang="en-US" sz="4000" dirty="0" smtClean="0"/>
            </a:br>
            <a:r>
              <a:rPr lang="en-US" sz="4000" dirty="0" smtClean="0"/>
              <a:t>Common Errors in Completing I-693</a:t>
            </a:r>
            <a:r>
              <a:rPr lang="en-US" sz="4000" dirty="0"/>
              <a:t/>
            </a:r>
            <a:br>
              <a:rPr lang="en-US" sz="4000" dirty="0"/>
            </a:br>
            <a:endParaRPr lang="en-US" sz="4000" dirty="0" smtClean="0"/>
          </a:p>
        </p:txBody>
      </p:sp>
      <p:sp>
        <p:nvSpPr>
          <p:cNvPr id="176131" name="Rectangle 3"/>
          <p:cNvSpPr>
            <a:spLocks noGrp="1" noChangeArrowheads="1"/>
          </p:cNvSpPr>
          <p:nvPr>
            <p:ph type="body" idx="1"/>
          </p:nvPr>
        </p:nvSpPr>
        <p:spPr/>
        <p:txBody>
          <a:bodyPr/>
          <a:lstStyle/>
          <a:p>
            <a:pPr lvl="0" eaLnBrk="1" hangingPunct="1">
              <a:lnSpc>
                <a:spcPct val="80000"/>
              </a:lnSpc>
              <a:buNone/>
              <a:defRPr/>
            </a:pPr>
            <a:r>
              <a:rPr lang="en-US" sz="2400" b="1" dirty="0">
                <a:effectLst/>
              </a:rPr>
              <a:t>Applicant </a:t>
            </a:r>
            <a:r>
              <a:rPr lang="en-US" sz="2400" b="1" dirty="0" smtClean="0">
                <a:effectLst/>
              </a:rPr>
              <a:t>signatures</a:t>
            </a:r>
            <a:r>
              <a:rPr lang="en-US" sz="2400" dirty="0" smtClean="0">
                <a:effectLst/>
              </a:rPr>
              <a:t>  </a:t>
            </a:r>
          </a:p>
          <a:p>
            <a:pPr eaLnBrk="1" hangingPunct="1">
              <a:lnSpc>
                <a:spcPct val="80000"/>
              </a:lnSpc>
              <a:defRPr/>
            </a:pPr>
            <a:endParaRPr lang="en-US" sz="2400" dirty="0">
              <a:effectLst/>
            </a:endParaRPr>
          </a:p>
          <a:p>
            <a:pPr eaLnBrk="1" hangingPunct="1">
              <a:lnSpc>
                <a:spcPct val="80000"/>
              </a:lnSpc>
              <a:defRPr/>
            </a:pPr>
            <a:r>
              <a:rPr lang="en-US" sz="2400" dirty="0" smtClean="0">
                <a:effectLst/>
              </a:rPr>
              <a:t>Applicants </a:t>
            </a:r>
            <a:r>
              <a:rPr lang="en-US" sz="2400" dirty="0">
                <a:effectLst/>
              </a:rPr>
              <a:t>must sign the I-693 in the presence of </a:t>
            </a:r>
            <a:r>
              <a:rPr lang="en-US" sz="2400" dirty="0" smtClean="0">
                <a:effectLst/>
              </a:rPr>
              <a:t>the civil surgeon </a:t>
            </a:r>
            <a:r>
              <a:rPr lang="en-US" sz="2400" dirty="0">
                <a:effectLst/>
              </a:rPr>
              <a:t>when so directed by the physician. </a:t>
            </a:r>
            <a:r>
              <a:rPr lang="en-US" sz="2400" dirty="0" smtClean="0">
                <a:effectLst/>
              </a:rPr>
              <a:t>(This </a:t>
            </a:r>
            <a:r>
              <a:rPr lang="en-US" sz="2400" dirty="0">
                <a:effectLst/>
              </a:rPr>
              <a:t>is one of multiple facts the </a:t>
            </a:r>
            <a:r>
              <a:rPr lang="en-US" sz="2400" dirty="0" smtClean="0">
                <a:effectLst/>
              </a:rPr>
              <a:t>civil surgeon </a:t>
            </a:r>
            <a:r>
              <a:rPr lang="en-US" sz="2400" dirty="0">
                <a:effectLst/>
              </a:rPr>
              <a:t>attests to when </a:t>
            </a:r>
            <a:r>
              <a:rPr lang="en-US" sz="2400" dirty="0" smtClean="0">
                <a:effectLst/>
              </a:rPr>
              <a:t>signing </a:t>
            </a:r>
            <a:r>
              <a:rPr lang="en-US" sz="2400" dirty="0">
                <a:effectLst/>
              </a:rPr>
              <a:t>the form</a:t>
            </a:r>
            <a:r>
              <a:rPr lang="en-US" sz="2400" dirty="0" smtClean="0">
                <a:effectLst/>
              </a:rPr>
              <a:t>.)</a:t>
            </a:r>
          </a:p>
          <a:p>
            <a:pPr eaLnBrk="1" hangingPunct="1">
              <a:lnSpc>
                <a:spcPct val="80000"/>
              </a:lnSpc>
              <a:defRPr/>
            </a:pPr>
            <a:endParaRPr lang="en-US" sz="2400" dirty="0">
              <a:effectLst/>
            </a:endParaRPr>
          </a:p>
          <a:p>
            <a:pPr eaLnBrk="1" hangingPunct="1">
              <a:lnSpc>
                <a:spcPct val="80000"/>
              </a:lnSpc>
              <a:defRPr/>
            </a:pPr>
            <a:r>
              <a:rPr lang="en-US" sz="2400" dirty="0" smtClean="0">
                <a:effectLst/>
              </a:rPr>
              <a:t>USCIS </a:t>
            </a:r>
            <a:r>
              <a:rPr lang="en-US" sz="2400" dirty="0">
                <a:effectLst/>
              </a:rPr>
              <a:t>has seen cases where </a:t>
            </a:r>
            <a:r>
              <a:rPr lang="en-US" sz="2400" dirty="0" smtClean="0">
                <a:effectLst/>
              </a:rPr>
              <a:t>the civil surgeon </a:t>
            </a:r>
            <a:r>
              <a:rPr lang="en-US" sz="2400" dirty="0">
                <a:effectLst/>
              </a:rPr>
              <a:t>signs/dates the form after the date on which the applicant has signed.  When that happens, </a:t>
            </a:r>
            <a:r>
              <a:rPr lang="en-US" sz="2400" dirty="0" smtClean="0">
                <a:effectLst/>
              </a:rPr>
              <a:t>USCIS is </a:t>
            </a:r>
            <a:r>
              <a:rPr lang="en-US" sz="2400" dirty="0">
                <a:effectLst/>
              </a:rPr>
              <a:t>unable to conclude the applicant signed in the presence of the </a:t>
            </a:r>
            <a:r>
              <a:rPr lang="en-US" sz="2400" dirty="0" smtClean="0">
                <a:effectLst/>
              </a:rPr>
              <a:t>civil surgeon.  </a:t>
            </a:r>
          </a:p>
          <a:p>
            <a:pPr eaLnBrk="1" hangingPunct="1">
              <a:lnSpc>
                <a:spcPct val="80000"/>
              </a:lnSpc>
              <a:defRPr/>
            </a:pPr>
            <a:endParaRPr lang="en-US" sz="2400" dirty="0" smtClean="0">
              <a:effectLst/>
            </a:endParaRPr>
          </a:p>
          <a:p>
            <a:pPr eaLnBrk="1" hangingPunct="1">
              <a:lnSpc>
                <a:spcPct val="80000"/>
              </a:lnSpc>
              <a:defRPr/>
            </a:pPr>
            <a:r>
              <a:rPr lang="en-US" sz="2400" dirty="0" smtClean="0">
                <a:effectLst/>
              </a:rPr>
              <a:t>USCIS recommends civil surgeons sign Form I-693 only after the applicant signs and dates the form.</a:t>
            </a:r>
            <a:endParaRPr lang="en-US" sz="2400" dirty="0">
              <a:effectLst/>
            </a:endParaRPr>
          </a:p>
          <a:p>
            <a:pPr eaLnBrk="1" hangingPunct="1">
              <a:lnSpc>
                <a:spcPct val="80000"/>
              </a:lnSpc>
              <a:buFont typeface="Wingdings" pitchFamily="2" charset="2"/>
              <a:buNone/>
              <a:defRPr/>
            </a:pPr>
            <a:endParaRPr lang="en-US" sz="2800" dirty="0">
              <a:solidFill>
                <a:schemeClr val="tx2"/>
              </a:solidFill>
            </a:endParaRPr>
          </a:p>
          <a:p>
            <a:pPr eaLnBrk="1" hangingPunct="1">
              <a:lnSpc>
                <a:spcPct val="80000"/>
              </a:lnSpc>
              <a:buFont typeface="Wingdings" pitchFamily="2" charset="2"/>
              <a:buNone/>
              <a:defRPr/>
            </a:pPr>
            <a:endParaRPr lang="en-US" sz="2800" dirty="0" smtClean="0">
              <a:solidFill>
                <a:schemeClr val="tx2"/>
              </a:solidFill>
            </a:endParaRPr>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54</a:t>
            </a:fld>
            <a:endParaRPr lang="en-US" altLang="en-US" sz="1200" dirty="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821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smtClean="0"/>
              <a:t> 	</a:t>
            </a:r>
            <a:br>
              <a:rPr lang="en-US" sz="4000" dirty="0" smtClean="0"/>
            </a:br>
            <a:r>
              <a:rPr lang="en-US" sz="4000" dirty="0"/>
              <a:t>Common Errors in Completing I-693</a:t>
            </a:r>
            <a:br>
              <a:rPr lang="en-US" sz="4000" dirty="0"/>
            </a:br>
            <a:endParaRPr lang="en-US" sz="4000" dirty="0" smtClean="0"/>
          </a:p>
        </p:txBody>
      </p:sp>
      <p:sp>
        <p:nvSpPr>
          <p:cNvPr id="176131" name="Rectangle 3"/>
          <p:cNvSpPr>
            <a:spLocks noGrp="1" noChangeArrowheads="1"/>
          </p:cNvSpPr>
          <p:nvPr>
            <p:ph type="body" idx="1"/>
          </p:nvPr>
        </p:nvSpPr>
        <p:spPr>
          <a:xfrm>
            <a:off x="304800" y="1371600"/>
            <a:ext cx="8534400" cy="4525963"/>
          </a:xfrm>
        </p:spPr>
        <p:txBody>
          <a:bodyPr/>
          <a:lstStyle/>
          <a:p>
            <a:pPr eaLnBrk="1" hangingPunct="1">
              <a:spcBef>
                <a:spcPts val="0"/>
              </a:spcBef>
              <a:buNone/>
              <a:defRPr/>
            </a:pPr>
            <a:r>
              <a:rPr lang="en-US" sz="2400" b="1" dirty="0" smtClean="0">
                <a:effectLst/>
              </a:rPr>
              <a:t>Verifying Applicant’s Identity</a:t>
            </a:r>
            <a:r>
              <a:rPr lang="en-US" sz="2400" dirty="0" smtClean="0">
                <a:effectLst/>
              </a:rPr>
              <a:t>  </a:t>
            </a:r>
          </a:p>
          <a:p>
            <a:pPr eaLnBrk="1" hangingPunct="1">
              <a:spcBef>
                <a:spcPts val="0"/>
              </a:spcBef>
              <a:buNone/>
              <a:defRPr/>
            </a:pPr>
            <a:endParaRPr lang="en-US" sz="2400" dirty="0">
              <a:effectLst/>
            </a:endParaRPr>
          </a:p>
          <a:p>
            <a:pPr eaLnBrk="1" hangingPunct="1">
              <a:spcBef>
                <a:spcPts val="0"/>
              </a:spcBef>
              <a:defRPr/>
            </a:pPr>
            <a:r>
              <a:rPr lang="en-US" sz="2400" dirty="0" smtClean="0">
                <a:effectLst/>
              </a:rPr>
              <a:t>The TIs </a:t>
            </a:r>
            <a:r>
              <a:rPr lang="en-US" sz="2400" dirty="0">
                <a:effectLst/>
              </a:rPr>
              <a:t>require </a:t>
            </a:r>
            <a:r>
              <a:rPr lang="en-US" sz="2400" dirty="0" smtClean="0">
                <a:effectLst/>
              </a:rPr>
              <a:t>civil surgeons </a:t>
            </a:r>
            <a:r>
              <a:rPr lang="en-US" sz="2400" dirty="0">
                <a:effectLst/>
              </a:rPr>
              <a:t>to verify the identity of </a:t>
            </a:r>
            <a:r>
              <a:rPr lang="en-US" sz="2400" dirty="0" smtClean="0">
                <a:effectLst/>
              </a:rPr>
              <a:t>applicants whom </a:t>
            </a:r>
            <a:r>
              <a:rPr lang="en-US" sz="2400" dirty="0">
                <a:effectLst/>
              </a:rPr>
              <a:t>they examine.  </a:t>
            </a:r>
            <a:endParaRPr lang="en-US" sz="2400" dirty="0" smtClean="0">
              <a:effectLst/>
            </a:endParaRPr>
          </a:p>
          <a:p>
            <a:pPr eaLnBrk="1" hangingPunct="1">
              <a:spcBef>
                <a:spcPts val="0"/>
              </a:spcBef>
              <a:defRPr/>
            </a:pPr>
            <a:endParaRPr lang="en-US" sz="2400" dirty="0">
              <a:effectLst/>
            </a:endParaRPr>
          </a:p>
          <a:p>
            <a:pPr eaLnBrk="1" hangingPunct="1">
              <a:spcBef>
                <a:spcPts val="0"/>
              </a:spcBef>
              <a:defRPr/>
            </a:pPr>
            <a:r>
              <a:rPr lang="en-US" sz="2400" dirty="0" smtClean="0">
                <a:effectLst/>
              </a:rPr>
              <a:t>USCIS has </a:t>
            </a:r>
            <a:r>
              <a:rPr lang="en-US" sz="2400" dirty="0">
                <a:effectLst/>
              </a:rPr>
              <a:t>seen instances where </a:t>
            </a:r>
            <a:r>
              <a:rPr lang="en-US" sz="2400" dirty="0" smtClean="0">
                <a:effectLst/>
              </a:rPr>
              <a:t>the civil surgeon </a:t>
            </a:r>
            <a:r>
              <a:rPr lang="en-US" sz="2400" dirty="0">
                <a:effectLst/>
              </a:rPr>
              <a:t>has crossed out the Part 4 Certification that says </a:t>
            </a:r>
            <a:r>
              <a:rPr lang="en-US" sz="2400" dirty="0" smtClean="0">
                <a:effectLst/>
              </a:rPr>
              <a:t>the physician has </a:t>
            </a:r>
            <a:r>
              <a:rPr lang="en-US" sz="2400" dirty="0">
                <a:effectLst/>
              </a:rPr>
              <a:t>verified the applicant’s identity.  When that happens, the I-693 is not valid and USCIS will RFE for a corrected form.  </a:t>
            </a:r>
            <a:endParaRPr lang="en-US" sz="2400" dirty="0" smtClean="0">
              <a:effectLst/>
            </a:endParaRPr>
          </a:p>
          <a:p>
            <a:pPr eaLnBrk="1" hangingPunct="1">
              <a:spcBef>
                <a:spcPts val="0"/>
              </a:spcBef>
              <a:defRPr/>
            </a:pPr>
            <a:endParaRPr lang="en-US" sz="2400" dirty="0">
              <a:effectLst/>
            </a:endParaRPr>
          </a:p>
          <a:p>
            <a:pPr eaLnBrk="1" hangingPunct="1">
              <a:spcBef>
                <a:spcPts val="0"/>
              </a:spcBef>
              <a:defRPr/>
            </a:pPr>
            <a:r>
              <a:rPr lang="en-US" sz="2400" dirty="0" smtClean="0">
                <a:effectLst/>
              </a:rPr>
              <a:t>If </a:t>
            </a:r>
            <a:r>
              <a:rPr lang="en-US" sz="2400" dirty="0">
                <a:effectLst/>
              </a:rPr>
              <a:t>a particular </a:t>
            </a:r>
            <a:r>
              <a:rPr lang="en-US" sz="2400" dirty="0" smtClean="0">
                <a:effectLst/>
              </a:rPr>
              <a:t>civil surgeon persists </a:t>
            </a:r>
            <a:r>
              <a:rPr lang="en-US" sz="2400" dirty="0">
                <a:effectLst/>
              </a:rPr>
              <a:t>in crossing out this certification, </a:t>
            </a:r>
            <a:r>
              <a:rPr lang="en-US" sz="2400" dirty="0" smtClean="0">
                <a:effectLst/>
              </a:rPr>
              <a:t>USCIS </a:t>
            </a:r>
            <a:r>
              <a:rPr lang="en-US" sz="2400" dirty="0">
                <a:effectLst/>
              </a:rPr>
              <a:t>could take steps to rescind </a:t>
            </a:r>
            <a:r>
              <a:rPr lang="en-US" sz="2400" dirty="0" smtClean="0">
                <a:effectLst/>
              </a:rPr>
              <a:t>the </a:t>
            </a:r>
            <a:r>
              <a:rPr lang="en-US" sz="2400" dirty="0">
                <a:effectLst/>
              </a:rPr>
              <a:t>physician’s </a:t>
            </a:r>
            <a:r>
              <a:rPr lang="en-US" sz="2400" dirty="0" smtClean="0">
                <a:effectLst/>
              </a:rPr>
              <a:t>designation</a:t>
            </a:r>
            <a:r>
              <a:rPr lang="en-US" sz="2400" dirty="0">
                <a:effectLst/>
              </a:rPr>
              <a:t> </a:t>
            </a:r>
            <a:r>
              <a:rPr lang="en-US" sz="2400" dirty="0" smtClean="0">
                <a:effectLst/>
              </a:rPr>
              <a:t>due to such continued noncompliance. </a:t>
            </a:r>
            <a:endParaRPr lang="en-US" sz="2400" dirty="0">
              <a:effectLst/>
            </a:endParaRPr>
          </a:p>
          <a:p>
            <a:pPr lvl="0" eaLnBrk="1" hangingPunct="1">
              <a:spcBef>
                <a:spcPts val="0"/>
              </a:spcBef>
              <a:buNone/>
              <a:defRPr/>
            </a:pPr>
            <a:r>
              <a:rPr lang="en-US" sz="2400" dirty="0" smtClean="0">
                <a:effectLst/>
              </a:rPr>
              <a:t> </a:t>
            </a:r>
          </a:p>
          <a:p>
            <a:pPr eaLnBrk="1" hangingPunct="1">
              <a:spcBef>
                <a:spcPts val="0"/>
              </a:spcBef>
              <a:buFont typeface="Wingdings" pitchFamily="2" charset="2"/>
              <a:buNone/>
              <a:defRPr/>
            </a:pPr>
            <a:endParaRPr lang="en-US" sz="2400" dirty="0"/>
          </a:p>
          <a:p>
            <a:pPr eaLnBrk="1" hangingPunct="1">
              <a:spcBef>
                <a:spcPts val="0"/>
              </a:spcBef>
              <a:buFont typeface="Wingdings" pitchFamily="2" charset="2"/>
              <a:buNone/>
              <a:defRPr/>
            </a:pPr>
            <a:endParaRPr lang="en-US" sz="2400" dirty="0" smtClean="0"/>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55</a:t>
            </a:fld>
            <a:endParaRPr lang="en-US" altLang="en-US" sz="1200" dirty="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522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smtClean="0"/>
              <a:t> 	</a:t>
            </a:r>
            <a:br>
              <a:rPr lang="en-US" sz="4000" dirty="0" smtClean="0"/>
            </a:br>
            <a:r>
              <a:rPr lang="en-US" sz="4000" dirty="0"/>
              <a:t>Common Errors in Completing I-693</a:t>
            </a:r>
            <a:br>
              <a:rPr lang="en-US" sz="4000" dirty="0"/>
            </a:br>
            <a:endParaRPr lang="en-US" sz="4000" dirty="0" smtClean="0"/>
          </a:p>
        </p:txBody>
      </p:sp>
      <p:sp>
        <p:nvSpPr>
          <p:cNvPr id="176131" name="Rectangle 3"/>
          <p:cNvSpPr>
            <a:spLocks noGrp="1" noChangeArrowheads="1"/>
          </p:cNvSpPr>
          <p:nvPr>
            <p:ph type="body" idx="1"/>
          </p:nvPr>
        </p:nvSpPr>
        <p:spPr/>
        <p:txBody>
          <a:bodyPr/>
          <a:lstStyle/>
          <a:p>
            <a:pPr eaLnBrk="1" hangingPunct="1">
              <a:lnSpc>
                <a:spcPct val="80000"/>
              </a:lnSpc>
              <a:buNone/>
              <a:defRPr/>
            </a:pPr>
            <a:endParaRPr lang="en-US" sz="2400" b="1" dirty="0" smtClean="0">
              <a:effectLst/>
            </a:endParaRPr>
          </a:p>
          <a:p>
            <a:pPr eaLnBrk="1" hangingPunct="1">
              <a:lnSpc>
                <a:spcPct val="80000"/>
              </a:lnSpc>
              <a:buNone/>
              <a:defRPr/>
            </a:pPr>
            <a:r>
              <a:rPr lang="en-US" sz="2400" b="1" dirty="0" smtClean="0">
                <a:effectLst/>
              </a:rPr>
              <a:t>One Form I-693 per Envelope</a:t>
            </a:r>
            <a:r>
              <a:rPr lang="en-US" sz="2400" dirty="0" smtClean="0">
                <a:effectLst/>
              </a:rPr>
              <a:t>  </a:t>
            </a:r>
          </a:p>
          <a:p>
            <a:pPr eaLnBrk="1" hangingPunct="1">
              <a:lnSpc>
                <a:spcPct val="80000"/>
              </a:lnSpc>
              <a:defRPr/>
            </a:pPr>
            <a:endParaRPr lang="en-US" sz="2400" dirty="0">
              <a:effectLst/>
            </a:endParaRPr>
          </a:p>
          <a:p>
            <a:pPr eaLnBrk="1" hangingPunct="1">
              <a:lnSpc>
                <a:spcPct val="80000"/>
              </a:lnSpc>
              <a:defRPr/>
            </a:pPr>
            <a:r>
              <a:rPr lang="en-US" sz="2400" dirty="0" smtClean="0">
                <a:effectLst/>
              </a:rPr>
              <a:t>USCIS has seen instances where the civil surgeon places Forms I-693 </a:t>
            </a:r>
            <a:r>
              <a:rPr lang="en-US" sz="2400" dirty="0">
                <a:effectLst/>
              </a:rPr>
              <a:t>for an entire family group into one sealed envelope.  </a:t>
            </a:r>
            <a:endParaRPr lang="en-US" sz="2400" dirty="0" smtClean="0">
              <a:effectLst/>
            </a:endParaRPr>
          </a:p>
          <a:p>
            <a:pPr eaLnBrk="1" hangingPunct="1">
              <a:lnSpc>
                <a:spcPct val="80000"/>
              </a:lnSpc>
              <a:defRPr/>
            </a:pPr>
            <a:endParaRPr lang="en-US" sz="2400" dirty="0">
              <a:effectLst/>
            </a:endParaRPr>
          </a:p>
          <a:p>
            <a:pPr eaLnBrk="1" hangingPunct="1">
              <a:lnSpc>
                <a:spcPct val="80000"/>
              </a:lnSpc>
              <a:defRPr/>
            </a:pPr>
            <a:r>
              <a:rPr lang="en-US" sz="2400" dirty="0" smtClean="0">
                <a:effectLst/>
              </a:rPr>
              <a:t>As a reminder, each applicant’s Form I-693 </a:t>
            </a:r>
            <a:r>
              <a:rPr lang="en-US" sz="2400" dirty="0">
                <a:effectLst/>
              </a:rPr>
              <a:t>must be placed individually into its own sealed envelope – one Form I-693 per envelope only.</a:t>
            </a:r>
          </a:p>
          <a:p>
            <a:pPr eaLnBrk="1" hangingPunct="1">
              <a:lnSpc>
                <a:spcPct val="80000"/>
              </a:lnSpc>
              <a:buNone/>
              <a:defRPr/>
            </a:pPr>
            <a:endParaRPr lang="en-US" sz="2800" dirty="0" smtClean="0">
              <a:effectLst/>
            </a:endParaRPr>
          </a:p>
          <a:p>
            <a:pPr eaLnBrk="1" hangingPunct="1">
              <a:lnSpc>
                <a:spcPct val="80000"/>
              </a:lnSpc>
              <a:buFont typeface="Wingdings" pitchFamily="2" charset="2"/>
              <a:buNone/>
              <a:defRPr/>
            </a:pPr>
            <a:endParaRPr lang="en-US" sz="2800" dirty="0">
              <a:solidFill>
                <a:schemeClr val="tx2"/>
              </a:solidFill>
            </a:endParaRPr>
          </a:p>
          <a:p>
            <a:pPr eaLnBrk="1" hangingPunct="1">
              <a:lnSpc>
                <a:spcPct val="80000"/>
              </a:lnSpc>
              <a:buFont typeface="Wingdings" pitchFamily="2" charset="2"/>
              <a:buNone/>
              <a:defRPr/>
            </a:pPr>
            <a:endParaRPr lang="en-US" sz="2800" dirty="0" smtClean="0">
              <a:solidFill>
                <a:schemeClr val="tx2"/>
              </a:solidFill>
            </a:endParaRPr>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56</a:t>
            </a:fld>
            <a:endParaRPr lang="en-US" altLang="en-US" sz="1200" dirty="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583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smtClean="0"/>
              <a:t> 	</a:t>
            </a:r>
            <a:br>
              <a:rPr lang="en-US" sz="4000" dirty="0" smtClean="0"/>
            </a:br>
            <a:r>
              <a:rPr lang="en-US" sz="4000" dirty="0"/>
              <a:t>Common Errors in Completing I-693</a:t>
            </a:r>
            <a:br>
              <a:rPr lang="en-US" sz="4000" dirty="0"/>
            </a:br>
            <a:endParaRPr lang="en-US" sz="4000" dirty="0" smtClean="0"/>
          </a:p>
        </p:txBody>
      </p:sp>
      <p:sp>
        <p:nvSpPr>
          <p:cNvPr id="176131" name="Rectangle 3"/>
          <p:cNvSpPr>
            <a:spLocks noGrp="1" noChangeArrowheads="1"/>
          </p:cNvSpPr>
          <p:nvPr>
            <p:ph type="body" idx="1"/>
          </p:nvPr>
        </p:nvSpPr>
        <p:spPr>
          <a:xfrm>
            <a:off x="457200" y="1447800"/>
            <a:ext cx="8229600" cy="4525963"/>
          </a:xfrm>
        </p:spPr>
        <p:txBody>
          <a:bodyPr/>
          <a:lstStyle/>
          <a:p>
            <a:pPr eaLnBrk="1" hangingPunct="1">
              <a:spcBef>
                <a:spcPts val="0"/>
              </a:spcBef>
              <a:buNone/>
              <a:defRPr/>
            </a:pPr>
            <a:r>
              <a:rPr lang="en-US" sz="2400" b="1" dirty="0" smtClean="0">
                <a:effectLst/>
              </a:rPr>
              <a:t>Vaccination Record Incomplete  </a:t>
            </a:r>
          </a:p>
          <a:p>
            <a:pPr eaLnBrk="1" hangingPunct="1">
              <a:spcBef>
                <a:spcPts val="0"/>
              </a:spcBef>
              <a:defRPr/>
            </a:pPr>
            <a:endParaRPr lang="en-US" sz="2400" dirty="0">
              <a:effectLst/>
            </a:endParaRPr>
          </a:p>
          <a:p>
            <a:pPr eaLnBrk="1" hangingPunct="1">
              <a:spcBef>
                <a:spcPts val="0"/>
              </a:spcBef>
              <a:defRPr/>
            </a:pPr>
            <a:r>
              <a:rPr lang="en-US" sz="2400" dirty="0" smtClean="0">
                <a:effectLst/>
              </a:rPr>
              <a:t>USCIS has seen instances where applicants </a:t>
            </a:r>
            <a:r>
              <a:rPr lang="en-US" sz="2400" dirty="0">
                <a:effectLst/>
              </a:rPr>
              <a:t>refuse the </a:t>
            </a:r>
            <a:r>
              <a:rPr lang="en-US" sz="2400" dirty="0" smtClean="0">
                <a:effectLst/>
              </a:rPr>
              <a:t>influenza vaccine </a:t>
            </a:r>
            <a:r>
              <a:rPr lang="en-US" sz="2400" dirty="0">
                <a:effectLst/>
              </a:rPr>
              <a:t>for purely personal reasons (even though </a:t>
            </a:r>
            <a:r>
              <a:rPr lang="en-US" sz="2400" dirty="0" smtClean="0">
                <a:effectLst/>
              </a:rPr>
              <a:t>the vaccine </a:t>
            </a:r>
            <a:r>
              <a:rPr lang="en-US" sz="2400" dirty="0">
                <a:effectLst/>
              </a:rPr>
              <a:t>is age-appropriate and not contra-indicated) during flu </a:t>
            </a:r>
            <a:r>
              <a:rPr lang="en-US" sz="2400" dirty="0" smtClean="0">
                <a:effectLst/>
              </a:rPr>
              <a:t>season; however, </a:t>
            </a:r>
            <a:r>
              <a:rPr lang="en-US" sz="2400" dirty="0">
                <a:effectLst/>
              </a:rPr>
              <a:t>the civil surgeon fails to check the box regarding influenza and otherwise fails to check the box indicating the applicant </a:t>
            </a:r>
            <a:r>
              <a:rPr lang="en-US" sz="2400" dirty="0" smtClean="0">
                <a:effectLst/>
              </a:rPr>
              <a:t>either </a:t>
            </a:r>
            <a:r>
              <a:rPr lang="en-US" sz="2400" dirty="0">
                <a:effectLst/>
              </a:rPr>
              <a:t>does not meet the immunization requirements </a:t>
            </a:r>
            <a:r>
              <a:rPr lang="en-US" sz="2400" dirty="0" smtClean="0">
                <a:effectLst/>
              </a:rPr>
              <a:t>(or </a:t>
            </a:r>
            <a:r>
              <a:rPr lang="en-US" sz="2400" dirty="0">
                <a:effectLst/>
              </a:rPr>
              <a:t>annotate the comments box)</a:t>
            </a:r>
            <a:r>
              <a:rPr lang="en-US" sz="2400" dirty="0" smtClean="0">
                <a:effectLst/>
              </a:rPr>
              <a:t> or that applicant will </a:t>
            </a:r>
            <a:r>
              <a:rPr lang="en-US" sz="2400" dirty="0">
                <a:effectLst/>
              </a:rPr>
              <a:t>apply for a moral/religious </a:t>
            </a:r>
            <a:r>
              <a:rPr lang="en-US" sz="2400" dirty="0" smtClean="0">
                <a:effectLst/>
              </a:rPr>
              <a:t>exemption.</a:t>
            </a:r>
          </a:p>
          <a:p>
            <a:pPr eaLnBrk="1" hangingPunct="1">
              <a:spcBef>
                <a:spcPts val="0"/>
              </a:spcBef>
              <a:defRPr/>
            </a:pPr>
            <a:endParaRPr lang="en-US" sz="2400" dirty="0">
              <a:effectLst/>
            </a:endParaRPr>
          </a:p>
          <a:p>
            <a:pPr eaLnBrk="1" hangingPunct="1">
              <a:spcBef>
                <a:spcPts val="0"/>
              </a:spcBef>
              <a:defRPr/>
            </a:pPr>
            <a:r>
              <a:rPr lang="en-US" sz="2400" dirty="0" smtClean="0">
                <a:effectLst/>
              </a:rPr>
              <a:t>USCIS may need to RFE to correct this error.</a:t>
            </a:r>
          </a:p>
          <a:p>
            <a:pPr eaLnBrk="1" hangingPunct="1">
              <a:lnSpc>
                <a:spcPct val="80000"/>
              </a:lnSpc>
              <a:buFont typeface="Wingdings" pitchFamily="2" charset="2"/>
              <a:buNone/>
              <a:defRPr/>
            </a:pPr>
            <a:endParaRPr lang="en-US" sz="2800" dirty="0">
              <a:solidFill>
                <a:schemeClr val="tx2"/>
              </a:solidFill>
            </a:endParaRPr>
          </a:p>
          <a:p>
            <a:pPr eaLnBrk="1" hangingPunct="1">
              <a:lnSpc>
                <a:spcPct val="80000"/>
              </a:lnSpc>
              <a:buFont typeface="Wingdings" pitchFamily="2" charset="2"/>
              <a:buNone/>
              <a:defRPr/>
            </a:pPr>
            <a:endParaRPr lang="en-US" sz="2800" dirty="0" smtClean="0">
              <a:solidFill>
                <a:schemeClr val="tx2"/>
              </a:solidFill>
            </a:endParaRPr>
          </a:p>
        </p:txBody>
      </p:sp>
      <p:sp>
        <p:nvSpPr>
          <p:cNvPr id="44036"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33140AEA-D3AF-46EF-9A09-72CD3A3F38E7}" type="slidenum">
              <a:rPr lang="en-US" altLang="en-US" sz="1200" smtClean="0">
                <a:latin typeface="Arial" charset="0"/>
              </a:rPr>
              <a:pPr>
                <a:spcBef>
                  <a:spcPct val="0"/>
                </a:spcBef>
                <a:buClrTx/>
                <a:buSzTx/>
                <a:buFontTx/>
                <a:buNone/>
              </a:pPr>
              <a:t>57</a:t>
            </a:fld>
            <a:endParaRPr lang="en-US" altLang="en-US" sz="1200" dirty="0" smtClean="0">
              <a:latin typeface="Arial"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3817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755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defRPr/>
            </a:pPr>
            <a:r>
              <a:rPr lang="en-US" sz="3600" dirty="0" smtClean="0">
                <a:solidFill>
                  <a:schemeClr val="tx1"/>
                </a:solidFill>
                <a:effectLst/>
                <a:latin typeface="+mn-lt"/>
              </a:rPr>
              <a:t>Summary</a:t>
            </a:r>
            <a:endParaRPr lang="en-US" sz="3600" dirty="0">
              <a:solidFill>
                <a:schemeClr val="tx1"/>
              </a:solidFill>
              <a:effectLst/>
              <a:latin typeface="+mn-lt"/>
            </a:endParaRPr>
          </a:p>
        </p:txBody>
      </p:sp>
      <p:sp>
        <p:nvSpPr>
          <p:cNvPr id="32771"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C8601CE2-710F-406C-AA3F-967D4AFE3BFF}" type="slidenum">
              <a:rPr lang="en-US" altLang="en-US" sz="1200" smtClean="0">
                <a:latin typeface="Arial" charset="0"/>
              </a:rPr>
              <a:pPr>
                <a:spcBef>
                  <a:spcPct val="0"/>
                </a:spcBef>
                <a:buClrTx/>
                <a:buSzTx/>
                <a:buFontTx/>
                <a:buNone/>
              </a:pPr>
              <a:t>58</a:t>
            </a:fld>
            <a:endParaRPr lang="en-US" altLang="en-US" sz="1200" smtClean="0">
              <a:latin typeface="Arial" charset="0"/>
            </a:endParaRPr>
          </a:p>
        </p:txBody>
      </p:sp>
      <p:sp>
        <p:nvSpPr>
          <p:cNvPr id="32772" name="Rectangle 6"/>
          <p:cNvSpPr>
            <a:spLocks noChangeArrowheads="1"/>
          </p:cNvSpPr>
          <p:nvPr/>
        </p:nvSpPr>
        <p:spPr bwMode="auto">
          <a:xfrm>
            <a:off x="533400" y="1676400"/>
            <a:ext cx="1447800" cy="1143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100" b="0" dirty="0"/>
              <a:t>Foreign national in the United States prepares paperwork needed for Adjustment of Status (Form I-485).</a:t>
            </a:r>
          </a:p>
        </p:txBody>
      </p:sp>
      <p:sp>
        <p:nvSpPr>
          <p:cNvPr id="8" name="Rectangle 7"/>
          <p:cNvSpPr/>
          <p:nvPr/>
        </p:nvSpPr>
        <p:spPr bwMode="auto">
          <a:xfrm>
            <a:off x="2209800" y="1295399"/>
            <a:ext cx="1524000" cy="312737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1100" b="0" dirty="0">
                <a:solidFill>
                  <a:schemeClr val="tx1"/>
                </a:solidFill>
              </a:rPr>
              <a:t>Foreign national makes appointment with civil surgeon and attends medical examination. </a:t>
            </a:r>
          </a:p>
          <a:p>
            <a:pPr>
              <a:defRPr/>
            </a:pPr>
            <a:endParaRPr lang="en-US" sz="1100" b="0" dirty="0">
              <a:solidFill>
                <a:schemeClr val="tx1"/>
              </a:solidFill>
            </a:endParaRPr>
          </a:p>
          <a:p>
            <a:pPr>
              <a:defRPr/>
            </a:pPr>
            <a:r>
              <a:rPr lang="en-US" sz="1100" b="0" dirty="0">
                <a:solidFill>
                  <a:schemeClr val="tx1"/>
                </a:solidFill>
              </a:rPr>
              <a:t>Civil Surgeon examines the foreign national according to CDC’s TIs. </a:t>
            </a:r>
          </a:p>
          <a:p>
            <a:pPr>
              <a:defRPr/>
            </a:pPr>
            <a:r>
              <a:rPr lang="en-US" sz="1100" b="0" dirty="0">
                <a:solidFill>
                  <a:schemeClr val="tx1"/>
                </a:solidFill>
              </a:rPr>
              <a:t>and records results of  medical examination on Form I-693.</a:t>
            </a:r>
          </a:p>
          <a:p>
            <a:pPr>
              <a:defRPr/>
            </a:pPr>
            <a:endParaRPr lang="en-US" sz="1100" b="0" dirty="0">
              <a:solidFill>
                <a:schemeClr val="tx1"/>
              </a:solidFill>
            </a:endParaRPr>
          </a:p>
          <a:p>
            <a:pPr>
              <a:defRPr/>
            </a:pPr>
            <a:r>
              <a:rPr lang="en-US" sz="1100" b="0" dirty="0">
                <a:solidFill>
                  <a:schemeClr val="tx1"/>
                </a:solidFill>
              </a:rPr>
              <a:t>Civil Surgeon gives foreign national the completed Form I-693 in sealed envelope.</a:t>
            </a:r>
          </a:p>
          <a:p>
            <a:pPr>
              <a:defRPr/>
            </a:pPr>
            <a:endParaRPr lang="en-US" sz="1000" dirty="0">
              <a:effectLst>
                <a:outerShdw blurRad="38100" dist="38100" dir="2700000" algn="tl">
                  <a:srgbClr val="000000">
                    <a:alpha val="43137"/>
                  </a:srgbClr>
                </a:outerShdw>
              </a:effectLst>
            </a:endParaRPr>
          </a:p>
          <a:p>
            <a:pPr>
              <a:defRPr/>
            </a:pPr>
            <a:endParaRPr lang="en-US" sz="1000" dirty="0">
              <a:effectLst>
                <a:outerShdw blurRad="38100" dist="38100" dir="2700000" algn="tl">
                  <a:srgbClr val="000000">
                    <a:alpha val="43137"/>
                  </a:srgbClr>
                </a:outerShdw>
              </a:effectLst>
            </a:endParaRPr>
          </a:p>
        </p:txBody>
      </p:sp>
      <p:sp>
        <p:nvSpPr>
          <p:cNvPr id="14" name="Rectangle 13"/>
          <p:cNvSpPr/>
          <p:nvPr/>
        </p:nvSpPr>
        <p:spPr bwMode="auto">
          <a:xfrm>
            <a:off x="3962400" y="1295400"/>
            <a:ext cx="1676400" cy="24003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1100" b="0" dirty="0">
                <a:solidFill>
                  <a:schemeClr val="tx1"/>
                </a:solidFill>
              </a:rPr>
              <a:t>Foreign national prepares adjustment of status application, including the Form I-693 completed by the civil surgeon. </a:t>
            </a:r>
          </a:p>
          <a:p>
            <a:pPr>
              <a:defRPr/>
            </a:pPr>
            <a:r>
              <a:rPr lang="en-US" sz="1100" b="0" u="sng" dirty="0">
                <a:solidFill>
                  <a:schemeClr val="tx1"/>
                </a:solidFill>
              </a:rPr>
              <a:t>Note: </a:t>
            </a:r>
            <a:r>
              <a:rPr lang="en-US" sz="1100" b="0" dirty="0">
                <a:solidFill>
                  <a:schemeClr val="tx1"/>
                </a:solidFill>
              </a:rPr>
              <a:t>Foreign national may submit the Form I-693 after filing the adjustment application, as outlined on Form I-693’s entry page at www.uscis.gov/i-693</a:t>
            </a:r>
            <a:r>
              <a:rPr lang="en-US" sz="1100" b="0" dirty="0">
                <a:effectLst>
                  <a:outerShdw blurRad="38100" dist="38100" dir="2700000" algn="tl">
                    <a:srgbClr val="000000">
                      <a:alpha val="43137"/>
                    </a:srgbClr>
                  </a:outerShdw>
                </a:effectLst>
              </a:rPr>
              <a:t>.</a:t>
            </a:r>
          </a:p>
        </p:txBody>
      </p:sp>
      <p:sp>
        <p:nvSpPr>
          <p:cNvPr id="32775" name="Rectangle 14"/>
          <p:cNvSpPr>
            <a:spLocks noChangeArrowheads="1"/>
          </p:cNvSpPr>
          <p:nvPr/>
        </p:nvSpPr>
        <p:spPr bwMode="auto">
          <a:xfrm>
            <a:off x="3962400" y="4027486"/>
            <a:ext cx="1676400" cy="533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100" b="0" dirty="0"/>
              <a:t>Foreign national files the application with USCIS.</a:t>
            </a:r>
          </a:p>
        </p:txBody>
      </p:sp>
      <p:sp>
        <p:nvSpPr>
          <p:cNvPr id="17" name="Rectangle 16"/>
          <p:cNvSpPr/>
          <p:nvPr/>
        </p:nvSpPr>
        <p:spPr bwMode="auto">
          <a:xfrm>
            <a:off x="6096000" y="2209800"/>
            <a:ext cx="1981200" cy="17589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1100" b="0" dirty="0">
                <a:solidFill>
                  <a:schemeClr val="tx1"/>
                </a:solidFill>
              </a:rPr>
              <a:t>USCIS adjudicates the adjustment of status application</a:t>
            </a:r>
            <a:r>
              <a:rPr lang="en-US" sz="1100" b="0" dirty="0">
                <a:effectLst>
                  <a:outerShdw blurRad="38100" dist="38100" dir="2700000" algn="tl">
                    <a:srgbClr val="000000">
                      <a:alpha val="43137"/>
                    </a:srgbClr>
                  </a:outerShdw>
                </a:effectLst>
              </a:rPr>
              <a:t>. </a:t>
            </a:r>
          </a:p>
          <a:p>
            <a:pPr>
              <a:defRPr/>
            </a:pPr>
            <a:endParaRPr lang="en-US" sz="1000" dirty="0">
              <a:effectLst>
                <a:outerShdw blurRad="38100" dist="38100" dir="2700000" algn="tl">
                  <a:srgbClr val="000000">
                    <a:alpha val="43137"/>
                  </a:srgbClr>
                </a:outerShdw>
              </a:effectLst>
            </a:endParaRPr>
          </a:p>
          <a:p>
            <a:pPr>
              <a:defRPr/>
            </a:pPr>
            <a:endParaRPr lang="en-US" sz="1000" dirty="0">
              <a:effectLst>
                <a:outerShdw blurRad="38100" dist="38100" dir="2700000" algn="tl">
                  <a:srgbClr val="000000">
                    <a:alpha val="43137"/>
                  </a:srgbClr>
                </a:outerShdw>
              </a:effectLst>
            </a:endParaRPr>
          </a:p>
        </p:txBody>
      </p:sp>
      <p:sp>
        <p:nvSpPr>
          <p:cNvPr id="32777" name="Rectangle 17"/>
          <p:cNvSpPr>
            <a:spLocks noChangeArrowheads="1"/>
          </p:cNvSpPr>
          <p:nvPr/>
        </p:nvSpPr>
        <p:spPr bwMode="auto">
          <a:xfrm>
            <a:off x="7010400" y="4876800"/>
            <a:ext cx="1752600" cy="13716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100" b="0" dirty="0"/>
              <a:t>If the applicant is admissible and otherwise  is eligible for  adjustment, the application is approved and the green card is  issued.</a:t>
            </a:r>
          </a:p>
        </p:txBody>
      </p:sp>
      <p:sp>
        <p:nvSpPr>
          <p:cNvPr id="32778" name="Rectangle 18"/>
          <p:cNvSpPr>
            <a:spLocks noChangeArrowheads="1"/>
          </p:cNvSpPr>
          <p:nvPr/>
        </p:nvSpPr>
        <p:spPr bwMode="auto">
          <a:xfrm>
            <a:off x="3429000" y="4876800"/>
            <a:ext cx="2209800" cy="1295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100" b="0" dirty="0"/>
              <a:t>If Form I-693 is deficient, USCIS sends a letter  to the applicant requesting that the applicant submit additional evidence or have the medical examination results corrected by the civil surgeon. </a:t>
            </a:r>
          </a:p>
        </p:txBody>
      </p:sp>
      <p:cxnSp>
        <p:nvCxnSpPr>
          <p:cNvPr id="32779" name="Elbow Connector 20"/>
          <p:cNvCxnSpPr>
            <a:cxnSpLocks noChangeShapeType="1"/>
            <a:stCxn id="32772" idx="2"/>
          </p:cNvCxnSpPr>
          <p:nvPr/>
        </p:nvCxnSpPr>
        <p:spPr bwMode="auto">
          <a:xfrm rot="16200000" flipH="1">
            <a:off x="1507331" y="2569369"/>
            <a:ext cx="452438" cy="952500"/>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0" name="Elbow Connector 27"/>
          <p:cNvCxnSpPr>
            <a:cxnSpLocks noChangeShapeType="1"/>
          </p:cNvCxnSpPr>
          <p:nvPr/>
        </p:nvCxnSpPr>
        <p:spPr bwMode="auto">
          <a:xfrm rot="5400000">
            <a:off x="4574382" y="3807618"/>
            <a:ext cx="293686" cy="146050"/>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1" name="Straight Arrow Connector 38"/>
          <p:cNvCxnSpPr>
            <a:cxnSpLocks noChangeShapeType="1"/>
          </p:cNvCxnSpPr>
          <p:nvPr/>
        </p:nvCxnSpPr>
        <p:spPr bwMode="auto">
          <a:xfrm>
            <a:off x="5638800" y="3276600"/>
            <a:ext cx="4572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2" name="Straight Arrow Connector 43"/>
          <p:cNvCxnSpPr>
            <a:cxnSpLocks noChangeShapeType="1"/>
          </p:cNvCxnSpPr>
          <p:nvPr/>
        </p:nvCxnSpPr>
        <p:spPr bwMode="auto">
          <a:xfrm>
            <a:off x="3733800" y="3276600"/>
            <a:ext cx="2286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3" name="Straight Arrow Connector 46"/>
          <p:cNvCxnSpPr>
            <a:cxnSpLocks noChangeShapeType="1"/>
          </p:cNvCxnSpPr>
          <p:nvPr/>
        </p:nvCxnSpPr>
        <p:spPr bwMode="auto">
          <a:xfrm flipH="1">
            <a:off x="5638800" y="3968750"/>
            <a:ext cx="1182688" cy="1327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4" name="Elbow Connector 50"/>
          <p:cNvCxnSpPr>
            <a:cxnSpLocks noChangeShapeType="1"/>
          </p:cNvCxnSpPr>
          <p:nvPr/>
        </p:nvCxnSpPr>
        <p:spPr bwMode="auto">
          <a:xfrm rot="10800000">
            <a:off x="2825750" y="4387850"/>
            <a:ext cx="603250" cy="1327150"/>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5" name="Straight Arrow Connector 57"/>
          <p:cNvCxnSpPr>
            <a:cxnSpLocks noChangeShapeType="1"/>
          </p:cNvCxnSpPr>
          <p:nvPr/>
        </p:nvCxnSpPr>
        <p:spPr bwMode="auto">
          <a:xfrm>
            <a:off x="6821488" y="3968750"/>
            <a:ext cx="952500" cy="908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6" name="Rectangle 60"/>
          <p:cNvSpPr>
            <a:spLocks noChangeArrowheads="1"/>
          </p:cNvSpPr>
          <p:nvPr/>
        </p:nvSpPr>
        <p:spPr bwMode="auto">
          <a:xfrm>
            <a:off x="342900" y="4800600"/>
            <a:ext cx="1828800" cy="1143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100" b="0" dirty="0"/>
              <a:t>If required under CDC’s TIs, the civil surgeon refers for diagnosis or classification to another physician or a health department, as appropriate.</a:t>
            </a:r>
          </a:p>
        </p:txBody>
      </p:sp>
      <p:cxnSp>
        <p:nvCxnSpPr>
          <p:cNvPr id="32787" name="Straight Arrow Connector 8"/>
          <p:cNvCxnSpPr>
            <a:cxnSpLocks noChangeShapeType="1"/>
          </p:cNvCxnSpPr>
          <p:nvPr/>
        </p:nvCxnSpPr>
        <p:spPr bwMode="auto">
          <a:xfrm flipH="1">
            <a:off x="1104900" y="4333874"/>
            <a:ext cx="1066800" cy="454025"/>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7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72225"/>
            <a:ext cx="1371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381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274638"/>
            <a:ext cx="8229600" cy="563562"/>
          </a:xfrm>
        </p:spPr>
        <p:txBody>
          <a:bodyPr/>
          <a:lstStyle/>
          <a:p>
            <a:pPr eaLnBrk="1" hangingPunct="1"/>
            <a:r>
              <a:rPr lang="en-US" altLang="en-US" sz="4000" smtClean="0">
                <a:solidFill>
                  <a:schemeClr val="tx1"/>
                </a:solidFill>
                <a:effectLst/>
              </a:rPr>
              <a:t>Resources	</a:t>
            </a:r>
          </a:p>
        </p:txBody>
      </p:sp>
      <p:sp>
        <p:nvSpPr>
          <p:cNvPr id="28675" name="Rectangle 3"/>
          <p:cNvSpPr>
            <a:spLocks noGrp="1" noChangeArrowheads="1"/>
          </p:cNvSpPr>
          <p:nvPr>
            <p:ph type="body" idx="1"/>
          </p:nvPr>
        </p:nvSpPr>
        <p:spPr>
          <a:xfrm>
            <a:off x="304800" y="974725"/>
            <a:ext cx="8534400" cy="5197475"/>
          </a:xfrm>
        </p:spPr>
        <p:txBody>
          <a:bodyPr/>
          <a:lstStyle/>
          <a:p>
            <a:pPr eaLnBrk="1" hangingPunct="1">
              <a:lnSpc>
                <a:spcPct val="90000"/>
              </a:lnSpc>
              <a:buClr>
                <a:srgbClr val="FFCC00"/>
              </a:buClr>
              <a:defRPr/>
            </a:pPr>
            <a:r>
              <a:rPr lang="en-US" altLang="en-US" sz="2000" dirty="0" smtClean="0">
                <a:effectLst/>
              </a:rPr>
              <a:t>Immigration and adjustment of status: </a:t>
            </a:r>
            <a:r>
              <a:rPr lang="en-US" altLang="en-US" sz="2000" dirty="0" smtClean="0">
                <a:effectLst/>
                <a:hlinkClick r:id="rId2"/>
              </a:rPr>
              <a:t>www.uscis.gov</a:t>
            </a:r>
            <a:endParaRPr lang="en-US" altLang="en-US" sz="2000" dirty="0" smtClean="0">
              <a:effectLst/>
            </a:endParaRPr>
          </a:p>
          <a:p>
            <a:pPr eaLnBrk="1" hangingPunct="1">
              <a:lnSpc>
                <a:spcPct val="90000"/>
              </a:lnSpc>
              <a:buClr>
                <a:srgbClr val="FFCC00"/>
              </a:buClr>
              <a:defRPr/>
            </a:pPr>
            <a:endParaRPr lang="en-US" altLang="en-US" sz="2000" dirty="0" smtClean="0">
              <a:effectLst/>
            </a:endParaRPr>
          </a:p>
          <a:p>
            <a:pPr eaLnBrk="1" hangingPunct="1">
              <a:lnSpc>
                <a:spcPct val="90000"/>
              </a:lnSpc>
              <a:buClr>
                <a:srgbClr val="FFCC00"/>
              </a:buClr>
              <a:defRPr/>
            </a:pPr>
            <a:r>
              <a:rPr lang="en-US" altLang="en-US" sz="2000" dirty="0" smtClean="0">
                <a:effectLst/>
              </a:rPr>
              <a:t>Civil surgeons and prospective civil surgeons</a:t>
            </a:r>
            <a:r>
              <a:rPr lang="en-US" altLang="en-US" sz="2000" dirty="0" smtClean="0">
                <a:solidFill>
                  <a:schemeClr val="tx2"/>
                </a:solidFill>
                <a:effectLst/>
              </a:rPr>
              <a:t>: </a:t>
            </a:r>
            <a:r>
              <a:rPr lang="en-US" altLang="en-US" sz="2000" dirty="0" smtClean="0">
                <a:solidFill>
                  <a:schemeClr val="tx2"/>
                </a:solidFill>
                <a:effectLst/>
                <a:hlinkClick r:id="rId3"/>
              </a:rPr>
              <a:t>https://www.uscis.gov/tools/designated-civil-surgeons</a:t>
            </a:r>
            <a:endParaRPr lang="en-US" altLang="en-US" sz="2000" dirty="0" smtClean="0">
              <a:solidFill>
                <a:schemeClr val="tx2"/>
              </a:solidFill>
              <a:effectLst/>
            </a:endParaRPr>
          </a:p>
          <a:p>
            <a:pPr lvl="1" eaLnBrk="1" hangingPunct="1">
              <a:lnSpc>
                <a:spcPct val="90000"/>
              </a:lnSpc>
              <a:buClr>
                <a:srgbClr val="FFCC00"/>
              </a:buClr>
              <a:defRPr/>
            </a:pPr>
            <a:r>
              <a:rPr lang="en-US" altLang="en-US" sz="2000" dirty="0" smtClean="0">
                <a:effectLst/>
              </a:rPr>
              <a:t>Contact information for CDC and USCIS.</a:t>
            </a:r>
          </a:p>
          <a:p>
            <a:pPr lvl="1" eaLnBrk="1" hangingPunct="1">
              <a:lnSpc>
                <a:spcPct val="90000"/>
              </a:lnSpc>
              <a:buClr>
                <a:srgbClr val="FFCC00"/>
              </a:buClr>
              <a:defRPr/>
            </a:pPr>
            <a:r>
              <a:rPr lang="en-US" altLang="en-US" sz="2000" dirty="0" smtClean="0">
                <a:effectLst/>
              </a:rPr>
              <a:t>Links to various documents, including Form I-693, TIs, and Civil Surgeon Seminar Information.</a:t>
            </a:r>
          </a:p>
          <a:p>
            <a:pPr eaLnBrk="1" hangingPunct="1">
              <a:lnSpc>
                <a:spcPct val="90000"/>
              </a:lnSpc>
              <a:buClr>
                <a:srgbClr val="FFCC00"/>
              </a:buClr>
              <a:defRPr/>
            </a:pPr>
            <a:endParaRPr lang="en-US" altLang="en-US" sz="2000" dirty="0" smtClean="0">
              <a:effectLst/>
            </a:endParaRPr>
          </a:p>
          <a:p>
            <a:pPr eaLnBrk="1" hangingPunct="1">
              <a:lnSpc>
                <a:spcPct val="90000"/>
              </a:lnSpc>
              <a:buClr>
                <a:srgbClr val="FFCC00"/>
              </a:buClr>
              <a:defRPr/>
            </a:pPr>
            <a:r>
              <a:rPr lang="en-US" altLang="en-US" sz="2000" dirty="0" smtClean="0">
                <a:effectLst/>
              </a:rPr>
              <a:t>CDC’s Technical Instructions (TIs): </a:t>
            </a:r>
            <a:r>
              <a:rPr lang="en-US" altLang="en-US" sz="2000" dirty="0" smtClean="0">
                <a:effectLst/>
                <a:hlinkClick r:id="rId4"/>
              </a:rPr>
              <a:t>http://www.cdc.gov/immigrantrefugeehealth/exams/ti/civil/technical-instructions-civil-surgeons.html</a:t>
            </a:r>
            <a:endParaRPr lang="en-US" altLang="en-US" sz="2000" dirty="0" smtClean="0">
              <a:effectLst/>
            </a:endParaRPr>
          </a:p>
          <a:p>
            <a:pPr eaLnBrk="1" hangingPunct="1">
              <a:lnSpc>
                <a:spcPct val="90000"/>
              </a:lnSpc>
              <a:buClr>
                <a:srgbClr val="FFCC00"/>
              </a:buClr>
              <a:defRPr/>
            </a:pPr>
            <a:endParaRPr lang="en-US" altLang="en-US" sz="2000" dirty="0" smtClean="0">
              <a:effectLst/>
            </a:endParaRPr>
          </a:p>
          <a:p>
            <a:pPr eaLnBrk="1" hangingPunct="1">
              <a:lnSpc>
                <a:spcPct val="90000"/>
              </a:lnSpc>
              <a:buClr>
                <a:srgbClr val="FFCC00"/>
              </a:buClr>
              <a:defRPr/>
            </a:pPr>
            <a:r>
              <a:rPr lang="en-US" altLang="en-US" sz="2000" dirty="0" smtClean="0">
                <a:effectLst/>
              </a:rPr>
              <a:t>Health-related grounds of inadmissibility: </a:t>
            </a:r>
            <a:r>
              <a:rPr lang="en-US" altLang="en-US" sz="2000" dirty="0" smtClean="0">
                <a:effectLst/>
                <a:hlinkClick r:id="rId5"/>
              </a:rPr>
              <a:t>USCIS Policy Manual, Volume 8, Part B</a:t>
            </a:r>
            <a:endParaRPr lang="en-US" altLang="en-US" sz="2000" dirty="0" smtClean="0">
              <a:effectLst/>
            </a:endParaRPr>
          </a:p>
          <a:p>
            <a:pPr marL="0" indent="0" eaLnBrk="1" hangingPunct="1">
              <a:lnSpc>
                <a:spcPct val="90000"/>
              </a:lnSpc>
              <a:buClr>
                <a:srgbClr val="FFCC00"/>
              </a:buClr>
              <a:buFont typeface="Wingdings" pitchFamily="2" charset="2"/>
              <a:buNone/>
              <a:defRPr/>
            </a:pPr>
            <a:endParaRPr lang="en-US" altLang="en-US" sz="2000" dirty="0" smtClean="0">
              <a:effectLst/>
            </a:endParaRPr>
          </a:p>
          <a:p>
            <a:pPr eaLnBrk="1" hangingPunct="1">
              <a:lnSpc>
                <a:spcPct val="90000"/>
              </a:lnSpc>
              <a:buClr>
                <a:srgbClr val="FFCC00"/>
              </a:buClr>
              <a:defRPr/>
            </a:pPr>
            <a:r>
              <a:rPr lang="en-US" altLang="en-US" sz="2000" dirty="0" smtClean="0">
                <a:effectLst/>
              </a:rPr>
              <a:t>Civil Surgeon Designation and Revocation: </a:t>
            </a:r>
            <a:r>
              <a:rPr lang="en-US" altLang="en-US" sz="2000" dirty="0" smtClean="0">
                <a:effectLst/>
                <a:hlinkClick r:id="rId6"/>
              </a:rPr>
              <a:t>USCIS Policy Manual, Volume 8, Part C</a:t>
            </a:r>
            <a:endParaRPr lang="en-US" altLang="en-US" sz="2000" dirty="0" smtClean="0">
              <a:effectLst/>
            </a:endParaRPr>
          </a:p>
        </p:txBody>
      </p:sp>
      <p:sp>
        <p:nvSpPr>
          <p:cNvPr id="33796"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02DCD392-93B0-40C4-B631-16F66E139ED0}" type="slidenum">
              <a:rPr lang="en-US" altLang="en-US" sz="1200" smtClean="0">
                <a:latin typeface="Arial" charset="0"/>
              </a:rPr>
              <a:pPr>
                <a:spcBef>
                  <a:spcPct val="0"/>
                </a:spcBef>
                <a:buClrTx/>
                <a:buSzTx/>
                <a:buFontTx/>
                <a:buNone/>
              </a:pPr>
              <a:t>59</a:t>
            </a:fld>
            <a:endParaRPr lang="en-US" altLang="en-US" sz="1200" smtClean="0">
              <a:latin typeface="Arial" charset="0"/>
            </a:endParaRPr>
          </a:p>
        </p:txBody>
      </p:sp>
      <p:pic>
        <p:nvPicPr>
          <p:cNvPr id="3379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6372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42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457200" y="304800"/>
            <a:ext cx="8229600" cy="990600"/>
          </a:xfrm>
        </p:spPr>
        <p:txBody>
          <a:bodyPr/>
          <a:lstStyle/>
          <a:p>
            <a:pPr eaLnBrk="1" hangingPunct="1">
              <a:defRPr/>
            </a:pPr>
            <a:r>
              <a:rPr lang="en-US" sz="4000" dirty="0" smtClean="0">
                <a:solidFill>
                  <a:schemeClr val="tx1"/>
                </a:solidFill>
                <a:effectLst/>
              </a:rPr>
              <a:t>Admissibility</a:t>
            </a:r>
            <a:r>
              <a:rPr lang="en-US" sz="4000" dirty="0" smtClean="0"/>
              <a:t/>
            </a:r>
            <a:br>
              <a:rPr lang="en-US" sz="4000" dirty="0" smtClean="0"/>
            </a:br>
            <a:endParaRPr lang="en-US" sz="1800" dirty="0" smtClean="0"/>
          </a:p>
        </p:txBody>
      </p:sp>
      <p:sp>
        <p:nvSpPr>
          <p:cNvPr id="97283"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2400" dirty="0" smtClean="0">
                <a:effectLst/>
              </a:rPr>
              <a:t>Generally, all applicants for adjustment of status must </a:t>
            </a:r>
            <a:r>
              <a:rPr lang="en-US" sz="2400" dirty="0">
                <a:effectLst/>
              </a:rPr>
              <a:t>be </a:t>
            </a:r>
            <a:r>
              <a:rPr lang="en-US" sz="2400" dirty="0" smtClean="0">
                <a:effectLst/>
              </a:rPr>
              <a:t>“admissible” to the United States. </a:t>
            </a:r>
          </a:p>
          <a:p>
            <a:pPr eaLnBrk="1" hangingPunct="1">
              <a:lnSpc>
                <a:spcPct val="90000"/>
              </a:lnSpc>
              <a:defRPr/>
            </a:pPr>
            <a:endParaRPr lang="en-US" sz="2400" dirty="0">
              <a:effectLst/>
            </a:endParaRPr>
          </a:p>
          <a:p>
            <a:pPr eaLnBrk="1" hangingPunct="1">
              <a:lnSpc>
                <a:spcPct val="90000"/>
              </a:lnSpc>
              <a:defRPr/>
            </a:pPr>
            <a:r>
              <a:rPr lang="en-US" sz="2400" dirty="0" smtClean="0">
                <a:effectLst/>
              </a:rPr>
              <a:t>Inadmissibility: acts, conditions</a:t>
            </a:r>
            <a:r>
              <a:rPr lang="en-US" sz="2400" dirty="0">
                <a:effectLst/>
              </a:rPr>
              <a:t>, and </a:t>
            </a:r>
            <a:r>
              <a:rPr lang="en-US" sz="2400" dirty="0" smtClean="0">
                <a:effectLst/>
              </a:rPr>
              <a:t>conduct specified in Immigration and Nationality Act (INA) section 212(a) that </a:t>
            </a:r>
            <a:r>
              <a:rPr lang="en-US" sz="2400" dirty="0">
                <a:effectLst/>
              </a:rPr>
              <a:t>bar </a:t>
            </a:r>
            <a:r>
              <a:rPr lang="en-US" sz="2400" dirty="0" smtClean="0">
                <a:effectLst/>
              </a:rPr>
              <a:t>foreign nationals from obtaining a visa, entering the United States, or obtaining adjustment of status, such as:</a:t>
            </a:r>
          </a:p>
          <a:p>
            <a:pPr marL="914400" lvl="1" indent="-228600" eaLnBrk="1" hangingPunct="1">
              <a:lnSpc>
                <a:spcPct val="90000"/>
              </a:lnSpc>
              <a:buClr>
                <a:srgbClr val="FFC000"/>
              </a:buClr>
              <a:defRPr/>
            </a:pPr>
            <a:r>
              <a:rPr lang="en-US" sz="2400" dirty="0" smtClean="0">
                <a:effectLst/>
              </a:rPr>
              <a:t>Health-related grounds.</a:t>
            </a:r>
          </a:p>
          <a:p>
            <a:pPr marL="914400" lvl="1" indent="-228600" eaLnBrk="1" hangingPunct="1">
              <a:lnSpc>
                <a:spcPct val="90000"/>
              </a:lnSpc>
              <a:buClr>
                <a:srgbClr val="FFC000"/>
              </a:buClr>
              <a:defRPr/>
            </a:pPr>
            <a:r>
              <a:rPr lang="en-US" sz="2400" dirty="0" smtClean="0">
                <a:effectLst/>
              </a:rPr>
              <a:t>Criminal, security, or terrorist grounds.</a:t>
            </a:r>
          </a:p>
          <a:p>
            <a:pPr marL="914400" lvl="1" indent="-228600" eaLnBrk="1" hangingPunct="1">
              <a:lnSpc>
                <a:spcPct val="90000"/>
              </a:lnSpc>
              <a:buClr>
                <a:srgbClr val="FFC000"/>
              </a:buClr>
              <a:defRPr/>
            </a:pPr>
            <a:r>
              <a:rPr lang="en-US" sz="2400" dirty="0" smtClean="0">
                <a:effectLst/>
              </a:rPr>
              <a:t>Public charge grounds.</a:t>
            </a:r>
          </a:p>
          <a:p>
            <a:pPr marL="914400" lvl="1" indent="-228600" eaLnBrk="1" hangingPunct="1">
              <a:lnSpc>
                <a:spcPct val="90000"/>
              </a:lnSpc>
              <a:buClr>
                <a:srgbClr val="FFC000"/>
              </a:buClr>
              <a:defRPr/>
            </a:pPr>
            <a:r>
              <a:rPr lang="en-US" sz="2400" dirty="0" smtClean="0">
                <a:effectLst/>
              </a:rPr>
              <a:t>Previous immigration violations.</a:t>
            </a:r>
          </a:p>
          <a:p>
            <a:pPr marL="0" indent="0" eaLnBrk="1" hangingPunct="1">
              <a:lnSpc>
                <a:spcPct val="90000"/>
              </a:lnSpc>
              <a:buFont typeface="Wingdings" pitchFamily="2" charset="2"/>
              <a:buNone/>
              <a:defRPr/>
            </a:pPr>
            <a:endParaRPr lang="en-US" sz="2400" dirty="0"/>
          </a:p>
          <a:p>
            <a:pPr marL="0" indent="0" eaLnBrk="1" hangingPunct="1">
              <a:lnSpc>
                <a:spcPct val="90000"/>
              </a:lnSpc>
              <a:buFont typeface="Wingdings" pitchFamily="2" charset="2"/>
              <a:buNone/>
              <a:defRPr/>
            </a:pPr>
            <a:endParaRPr lang="en-US" sz="2400" dirty="0" smtClean="0"/>
          </a:p>
        </p:txBody>
      </p:sp>
      <p:sp>
        <p:nvSpPr>
          <p:cNvPr id="15364"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645333F7-9D81-4123-97ED-B5094446E48F}" type="slidenum">
              <a:rPr lang="en-US" altLang="en-US" sz="1200" smtClean="0">
                <a:latin typeface="Arial" charset="0"/>
              </a:rPr>
              <a:pPr>
                <a:spcBef>
                  <a:spcPct val="0"/>
                </a:spcBef>
                <a:buClrTx/>
                <a:buSzTx/>
                <a:buFontTx/>
                <a:buNone/>
              </a:pPr>
              <a:t>6</a:t>
            </a:fld>
            <a:endParaRPr lang="en-US" altLang="en-US" sz="1200" smtClean="0">
              <a:latin typeface="Arial" charset="0"/>
            </a:endParaRP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72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988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ctrTitle"/>
          </p:nvPr>
        </p:nvSpPr>
        <p:spPr/>
        <p:txBody>
          <a:bodyPr/>
          <a:lstStyle/>
          <a:p>
            <a:r>
              <a:rPr lang="en-US" dirty="0" smtClean="0"/>
              <a:t>Thank you!</a:t>
            </a:r>
          </a:p>
        </p:txBody>
      </p:sp>
      <p:sp>
        <p:nvSpPr>
          <p:cNvPr id="10" name="Subtitle 9"/>
          <p:cNvSpPr>
            <a:spLocks noGrp="1"/>
          </p:cNvSpPr>
          <p:nvPr>
            <p:ph type="subTitle" sz="quarter" idx="1"/>
          </p:nvPr>
        </p:nvSpPr>
        <p:spPr>
          <a:xfrm>
            <a:off x="609600" y="3886200"/>
            <a:ext cx="7924800" cy="1752600"/>
          </a:xfrm>
        </p:spPr>
        <p:txBody>
          <a:bodyPr/>
          <a:lstStyle/>
          <a:p>
            <a:r>
              <a:rPr lang="en-US" sz="2800" dirty="0">
                <a:effectLst/>
              </a:rPr>
              <a:t>USCIS Customer Service and </a:t>
            </a:r>
            <a:endParaRPr lang="en-US" sz="2800" dirty="0" smtClean="0">
              <a:effectLst/>
            </a:endParaRPr>
          </a:p>
          <a:p>
            <a:r>
              <a:rPr lang="en-US" sz="2800" dirty="0" smtClean="0">
                <a:effectLst/>
              </a:rPr>
              <a:t>Public </a:t>
            </a:r>
            <a:r>
              <a:rPr lang="en-US" sz="2800" dirty="0">
                <a:effectLst/>
              </a:rPr>
              <a:t>Engagement Directorate </a:t>
            </a:r>
            <a:endParaRPr lang="en-US" sz="2800" dirty="0" smtClean="0">
              <a:effectLst/>
            </a:endParaRPr>
          </a:p>
          <a:p>
            <a:r>
              <a:rPr lang="en-US" sz="2800" dirty="0" smtClean="0">
                <a:effectLst/>
                <a:hlinkClick r:id="rId2"/>
              </a:rPr>
              <a:t>public.engagement@uscis.dhs.gov</a:t>
            </a:r>
            <a:endParaRPr lang="en-US" sz="2800" dirty="0"/>
          </a:p>
        </p:txBody>
      </p:sp>
      <p:sp>
        <p:nvSpPr>
          <p:cNvPr id="45059" name="Slide Number Placeholder 1"/>
          <p:cNvSpPr>
            <a:spLocks noGrp="1"/>
          </p:cNvSpPr>
          <p:nvPr>
            <p:ph type="sldNum" sz="quarter" idx="12"/>
          </p:nvPr>
        </p:nvSpPr>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fld id="{D3E34F6B-E7F5-476E-BE59-C16ECA6ACA28}" type="slidenum">
              <a:rPr lang="en-US" altLang="en-US" sz="1600" smtClean="0"/>
              <a:pPr/>
              <a:t>60</a:t>
            </a:fld>
            <a:endParaRPr lang="en-US" altLang="en-US" sz="1600" dirty="0" smtClean="0"/>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3214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57200" y="609600"/>
            <a:ext cx="8229600" cy="715963"/>
          </a:xfrm>
        </p:spPr>
        <p:txBody>
          <a:bodyPr/>
          <a:lstStyle/>
          <a:p>
            <a:pPr eaLnBrk="1" hangingPunct="1">
              <a:defRPr/>
            </a:pPr>
            <a:r>
              <a:rPr lang="en-US" sz="4000" dirty="0" smtClean="0"/>
              <a:t>Health-related </a:t>
            </a:r>
            <a:br>
              <a:rPr lang="en-US" sz="4000" dirty="0" smtClean="0"/>
            </a:br>
            <a:r>
              <a:rPr lang="en-US" sz="4000" dirty="0"/>
              <a:t> </a:t>
            </a:r>
            <a:r>
              <a:rPr lang="en-US" sz="4000" dirty="0" smtClean="0"/>
              <a:t>   Grounds of Inadmissibility		</a:t>
            </a:r>
          </a:p>
        </p:txBody>
      </p:sp>
      <p:sp>
        <p:nvSpPr>
          <p:cNvPr id="131075" name="Rectangle 3"/>
          <p:cNvSpPr>
            <a:spLocks noGrp="1" noChangeArrowheads="1"/>
          </p:cNvSpPr>
          <p:nvPr>
            <p:ph type="body" idx="1"/>
          </p:nvPr>
        </p:nvSpPr>
        <p:spPr>
          <a:xfrm>
            <a:off x="457200" y="1219200"/>
            <a:ext cx="8229600" cy="4906963"/>
          </a:xfrm>
        </p:spPr>
        <p:txBody>
          <a:bodyPr/>
          <a:lstStyle/>
          <a:p>
            <a:pPr eaLnBrk="1" hangingPunct="1">
              <a:lnSpc>
                <a:spcPct val="80000"/>
              </a:lnSpc>
              <a:defRPr/>
            </a:pPr>
            <a:endParaRPr lang="en-US" sz="3600" dirty="0" smtClean="0"/>
          </a:p>
          <a:p>
            <a:pPr marL="0" indent="0" eaLnBrk="1" hangingPunct="1">
              <a:lnSpc>
                <a:spcPct val="80000"/>
              </a:lnSpc>
              <a:buFont typeface="Wingdings" pitchFamily="2" charset="2"/>
              <a:buNone/>
              <a:defRPr/>
            </a:pPr>
            <a:r>
              <a:rPr lang="en-US" sz="3600" dirty="0" smtClean="0"/>
              <a:t> </a:t>
            </a:r>
            <a:r>
              <a:rPr lang="en-US" sz="2400" dirty="0" smtClean="0"/>
              <a:t>INA section 212(a)(1):</a:t>
            </a:r>
          </a:p>
          <a:p>
            <a:pPr eaLnBrk="1" hangingPunct="1">
              <a:lnSpc>
                <a:spcPct val="80000"/>
              </a:lnSpc>
              <a:buClr>
                <a:srgbClr val="FFC000"/>
              </a:buClr>
              <a:buFont typeface="Wingdings" pitchFamily="2" charset="2"/>
              <a:buNone/>
              <a:defRPr/>
            </a:pPr>
            <a:endParaRPr lang="en-US" sz="2400" dirty="0" smtClean="0"/>
          </a:p>
          <a:p>
            <a:pPr lvl="2" eaLnBrk="1" hangingPunct="1">
              <a:lnSpc>
                <a:spcPct val="80000"/>
              </a:lnSpc>
              <a:buClr>
                <a:srgbClr val="FFC000"/>
              </a:buClr>
              <a:defRPr/>
            </a:pPr>
            <a:r>
              <a:rPr lang="en-US" dirty="0" smtClean="0"/>
              <a:t>Communicable disease of public health significance (Class A)</a:t>
            </a:r>
          </a:p>
          <a:p>
            <a:pPr lvl="2" eaLnBrk="1" hangingPunct="1">
              <a:lnSpc>
                <a:spcPct val="80000"/>
              </a:lnSpc>
              <a:buClr>
                <a:srgbClr val="FFC000"/>
              </a:buClr>
              <a:defRPr/>
            </a:pPr>
            <a:r>
              <a:rPr lang="en-US" dirty="0" smtClean="0"/>
              <a:t>Failure to show proof of required vaccinations </a:t>
            </a:r>
            <a:r>
              <a:rPr lang="en-US" i="1" dirty="0" smtClean="0"/>
              <a:t>(for lawful permanent resident applicants ONLY)</a:t>
            </a:r>
          </a:p>
          <a:p>
            <a:pPr lvl="2" eaLnBrk="1" hangingPunct="1">
              <a:lnSpc>
                <a:spcPct val="80000"/>
              </a:lnSpc>
              <a:buClr>
                <a:srgbClr val="FFC000"/>
              </a:buClr>
              <a:defRPr/>
            </a:pPr>
            <a:r>
              <a:rPr lang="en-US" dirty="0" smtClean="0"/>
              <a:t>Physical or mental disorder with associated harmful behavior (Class A)</a:t>
            </a:r>
          </a:p>
          <a:p>
            <a:pPr lvl="2" eaLnBrk="1" hangingPunct="1">
              <a:lnSpc>
                <a:spcPct val="80000"/>
              </a:lnSpc>
              <a:buClr>
                <a:srgbClr val="FFC000"/>
              </a:buClr>
              <a:defRPr/>
            </a:pPr>
            <a:r>
              <a:rPr lang="en-US" dirty="0" smtClean="0"/>
              <a:t>Substance Use and Substance Abuse(Class A)</a:t>
            </a:r>
          </a:p>
          <a:p>
            <a:pPr eaLnBrk="1" hangingPunct="1">
              <a:lnSpc>
                <a:spcPct val="80000"/>
              </a:lnSpc>
              <a:buFont typeface="Wingdings" pitchFamily="2" charset="2"/>
              <a:buNone/>
              <a:defRPr/>
            </a:pPr>
            <a:endParaRPr lang="en-US" sz="3600" dirty="0" smtClean="0"/>
          </a:p>
          <a:p>
            <a:pPr eaLnBrk="1" hangingPunct="1">
              <a:lnSpc>
                <a:spcPct val="80000"/>
              </a:lnSpc>
              <a:buFont typeface="Wingdings" pitchFamily="2" charset="2"/>
              <a:buNone/>
              <a:defRPr/>
            </a:pPr>
            <a:endParaRPr lang="en-US" sz="3600" dirty="0" smtClean="0"/>
          </a:p>
        </p:txBody>
      </p:sp>
      <p:sp>
        <p:nvSpPr>
          <p:cNvPr id="6148" name="Slide Number Placeholder 1"/>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FF0319AC-B250-47DF-9099-B06D6E45C390}" type="slidenum">
              <a:rPr lang="en-US" altLang="en-US" sz="1200" smtClean="0">
                <a:latin typeface="Arial" charset="0"/>
              </a:rPr>
              <a:pPr>
                <a:spcBef>
                  <a:spcPct val="0"/>
                </a:spcBef>
                <a:buClrTx/>
                <a:buSzTx/>
                <a:buFontTx/>
                <a:buNone/>
              </a:pPr>
              <a:t>7</a:t>
            </a:fld>
            <a:endParaRPr lang="en-US" altLang="en-US" sz="12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4000" dirty="0" smtClean="0">
                <a:solidFill>
                  <a:schemeClr val="tx1"/>
                </a:solidFill>
                <a:effectLst/>
              </a:rPr>
              <a:t>Medical Examination</a:t>
            </a:r>
          </a:p>
        </p:txBody>
      </p:sp>
      <p:sp>
        <p:nvSpPr>
          <p:cNvPr id="3" name="Content Placeholder 2"/>
          <p:cNvSpPr>
            <a:spLocks noGrp="1"/>
          </p:cNvSpPr>
          <p:nvPr>
            <p:ph idx="1"/>
          </p:nvPr>
        </p:nvSpPr>
        <p:spPr>
          <a:xfrm>
            <a:off x="914400" y="1371600"/>
            <a:ext cx="7696200" cy="4419600"/>
          </a:xfrm>
        </p:spPr>
        <p:txBody>
          <a:bodyPr/>
          <a:lstStyle/>
          <a:p>
            <a:pPr marL="0" indent="0">
              <a:buClr>
                <a:srgbClr val="FFC000"/>
              </a:buClr>
              <a:buNone/>
              <a:defRPr/>
            </a:pPr>
            <a:endParaRPr lang="en-US" sz="2800" dirty="0" smtClean="0">
              <a:effectLst>
                <a:outerShdw blurRad="38100" dist="38100" dir="2700000" algn="tl">
                  <a:srgbClr val="000000">
                    <a:alpha val="43137"/>
                  </a:srgbClr>
                </a:outerShdw>
              </a:effectLst>
            </a:endParaRPr>
          </a:p>
          <a:p>
            <a:pPr>
              <a:buClr>
                <a:srgbClr val="FFC000"/>
              </a:buClr>
              <a:defRPr/>
            </a:pPr>
            <a:r>
              <a:rPr lang="en-US" sz="2400" dirty="0" smtClean="0">
                <a:effectLst>
                  <a:outerShdw blurRad="38100" dist="38100" dir="2700000" algn="tl">
                    <a:srgbClr val="000000">
                      <a:alpha val="43137"/>
                    </a:srgbClr>
                  </a:outerShdw>
                </a:effectLst>
              </a:rPr>
              <a:t>Purpose: To determine whether the applicant has a Class A condition that would render the applicant inadmissible and so ineligible for adjustment of status. </a:t>
            </a:r>
          </a:p>
          <a:p>
            <a:pPr marL="0" indent="0">
              <a:buClr>
                <a:srgbClr val="FFC000"/>
              </a:buClr>
              <a:buFont typeface="Wingdings" pitchFamily="2" charset="2"/>
              <a:buNone/>
              <a:defRPr/>
            </a:pPr>
            <a:endParaRPr lang="en-US" sz="2400" dirty="0" smtClean="0">
              <a:effectLst>
                <a:outerShdw blurRad="38100" dist="38100" dir="2700000" algn="tl">
                  <a:srgbClr val="000000">
                    <a:alpha val="43137"/>
                  </a:srgbClr>
                </a:outerShdw>
              </a:effectLst>
            </a:endParaRPr>
          </a:p>
          <a:p>
            <a:pPr>
              <a:buClr>
                <a:srgbClr val="FFC000"/>
              </a:buClr>
              <a:defRPr/>
            </a:pPr>
            <a:r>
              <a:rPr lang="en-US" sz="2400" dirty="0" smtClean="0">
                <a:effectLst>
                  <a:outerShdw blurRad="38100" dist="38100" dir="2700000" algn="tl">
                    <a:srgbClr val="000000">
                      <a:alpha val="43137"/>
                    </a:srgbClr>
                  </a:outerShdw>
                </a:effectLst>
                <a:hlinkClick r:id="rId2"/>
              </a:rPr>
              <a:t>Technical Instructions for the Examination of Aliens in the United States</a:t>
            </a:r>
            <a:r>
              <a:rPr lang="en-US" sz="2400" dirty="0" smtClean="0">
                <a:effectLst>
                  <a:outerShdw blurRad="38100" dist="38100" dir="2700000" algn="tl">
                    <a:srgbClr val="000000">
                      <a:alpha val="43137"/>
                    </a:srgbClr>
                  </a:outerShdw>
                </a:effectLst>
              </a:rPr>
              <a:t> (TIs) supplement 42 CFR 34 and provide detailed guidance for how civil surgeons must perform the examination and report the results. </a:t>
            </a:r>
          </a:p>
          <a:p>
            <a:pPr>
              <a:defRPr/>
            </a:pPr>
            <a:endParaRPr lang="en-US" sz="1800" dirty="0" smtClean="0">
              <a:effectLst>
                <a:outerShdw blurRad="38100" dist="38100" dir="2700000" algn="tl">
                  <a:srgbClr val="000000">
                    <a:alpha val="43137"/>
                  </a:srgbClr>
                </a:outerShdw>
              </a:effectLst>
            </a:endParaRPr>
          </a:p>
        </p:txBody>
      </p:sp>
      <p:sp>
        <p:nvSpPr>
          <p:cNvPr id="19460"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DFC96464-C040-4B0E-A822-AD2356FD83B5}" type="slidenum">
              <a:rPr lang="en-US" altLang="en-US" sz="1200" smtClean="0">
                <a:latin typeface="Arial" charset="0"/>
              </a:rPr>
              <a:pPr>
                <a:spcBef>
                  <a:spcPct val="0"/>
                </a:spcBef>
                <a:buClrTx/>
                <a:buSzTx/>
                <a:buFontTx/>
                <a:buNone/>
              </a:pPr>
              <a:t>8</a:t>
            </a:fld>
            <a:endParaRPr lang="en-US" altLang="en-US" sz="1200" smtClean="0">
              <a:latin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324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05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smtClean="0">
                <a:solidFill>
                  <a:schemeClr val="tx1"/>
                </a:solidFill>
                <a:effectLst/>
              </a:rPr>
              <a:t>The Role of Civil Surgeons</a:t>
            </a:r>
          </a:p>
        </p:txBody>
      </p:sp>
      <p:sp>
        <p:nvSpPr>
          <p:cNvPr id="3" name="Content Placeholder 2"/>
          <p:cNvSpPr>
            <a:spLocks noGrp="1"/>
          </p:cNvSpPr>
          <p:nvPr>
            <p:ph idx="1"/>
          </p:nvPr>
        </p:nvSpPr>
        <p:spPr>
          <a:xfrm>
            <a:off x="762000" y="1295400"/>
            <a:ext cx="7772400" cy="4572000"/>
          </a:xfrm>
        </p:spPr>
        <p:txBody>
          <a:bodyPr/>
          <a:lstStyle/>
          <a:p>
            <a:pPr eaLnBrk="1" hangingPunct="1">
              <a:buClr>
                <a:srgbClr val="FFCC00"/>
              </a:buClr>
              <a:defRPr/>
            </a:pPr>
            <a:endParaRPr lang="en-US" sz="2800" dirty="0" smtClean="0">
              <a:effectLst/>
            </a:endParaRPr>
          </a:p>
          <a:p>
            <a:pPr eaLnBrk="1" hangingPunct="1">
              <a:buClr>
                <a:srgbClr val="FFCC00"/>
              </a:buClr>
              <a:defRPr/>
            </a:pPr>
            <a:r>
              <a:rPr lang="en-US" sz="2400" dirty="0" smtClean="0">
                <a:effectLst/>
              </a:rPr>
              <a:t>Must </a:t>
            </a:r>
            <a:r>
              <a:rPr lang="en-US" sz="2400" dirty="0">
                <a:effectLst/>
              </a:rPr>
              <a:t>follow CDC’s TIs and any </a:t>
            </a:r>
            <a:r>
              <a:rPr lang="en-US" sz="2400" dirty="0" smtClean="0">
                <a:effectLst/>
              </a:rPr>
              <a:t>updates when conducting the medical examination. </a:t>
            </a:r>
            <a:endParaRPr lang="en-US" sz="2400" dirty="0">
              <a:effectLst/>
            </a:endParaRPr>
          </a:p>
          <a:p>
            <a:pPr eaLnBrk="1" hangingPunct="1">
              <a:buClr>
                <a:srgbClr val="FFCC00"/>
              </a:buClr>
              <a:defRPr/>
            </a:pPr>
            <a:endParaRPr lang="en-US" sz="2400" dirty="0" smtClean="0">
              <a:effectLst/>
            </a:endParaRPr>
          </a:p>
          <a:p>
            <a:pPr eaLnBrk="1" hangingPunct="1">
              <a:buClr>
                <a:srgbClr val="FFCC00"/>
              </a:buClr>
              <a:defRPr/>
            </a:pPr>
            <a:r>
              <a:rPr lang="en-US" sz="2400" dirty="0" smtClean="0">
                <a:effectLst/>
              </a:rPr>
              <a:t>Must </a:t>
            </a:r>
            <a:r>
              <a:rPr lang="en-US" sz="2400" dirty="0">
                <a:effectLst/>
              </a:rPr>
              <a:t>verify the identity of the applicant and take necessary fraud prevention measures, as outlined in the instructions of </a:t>
            </a:r>
            <a:r>
              <a:rPr lang="en-US" sz="2400" dirty="0" smtClean="0">
                <a:effectLst/>
                <a:hlinkClick r:id="rId2"/>
              </a:rPr>
              <a:t>Form </a:t>
            </a:r>
            <a:r>
              <a:rPr lang="en-US" sz="2400" dirty="0">
                <a:effectLst/>
                <a:hlinkClick r:id="rId2"/>
              </a:rPr>
              <a:t>I-693</a:t>
            </a:r>
            <a:r>
              <a:rPr lang="en-US" sz="2400" dirty="0">
                <a:effectLst/>
              </a:rPr>
              <a:t> </a:t>
            </a:r>
            <a:r>
              <a:rPr lang="en-US" sz="2400" dirty="0" smtClean="0">
                <a:effectLst/>
              </a:rPr>
              <a:t>and </a:t>
            </a:r>
            <a:r>
              <a:rPr lang="en-US" sz="2400" dirty="0">
                <a:effectLst/>
              </a:rPr>
              <a:t>the </a:t>
            </a:r>
            <a:r>
              <a:rPr lang="en-US" sz="2400" dirty="0" smtClean="0">
                <a:effectLst/>
              </a:rPr>
              <a:t>TIs.</a:t>
            </a:r>
          </a:p>
          <a:p>
            <a:pPr>
              <a:buClr>
                <a:srgbClr val="FFCC00"/>
              </a:buClr>
              <a:defRPr/>
            </a:pPr>
            <a:endParaRPr lang="en-US" sz="2400" dirty="0" smtClean="0">
              <a:effectLst/>
            </a:endParaRPr>
          </a:p>
          <a:p>
            <a:pPr>
              <a:buClr>
                <a:srgbClr val="FFCC00"/>
              </a:buClr>
              <a:defRPr/>
            </a:pPr>
            <a:r>
              <a:rPr lang="en-US" sz="2400" dirty="0" smtClean="0">
                <a:effectLst/>
              </a:rPr>
              <a:t>Must </a:t>
            </a:r>
            <a:r>
              <a:rPr lang="en-US" sz="2400" dirty="0">
                <a:effectLst/>
              </a:rPr>
              <a:t>report medical examination results on </a:t>
            </a:r>
            <a:r>
              <a:rPr lang="en-US" sz="2400" dirty="0">
                <a:effectLst/>
                <a:hlinkClick r:id="rId2"/>
              </a:rPr>
              <a:t>Form </a:t>
            </a:r>
            <a:r>
              <a:rPr lang="en-US" sz="2400" dirty="0" smtClean="0">
                <a:effectLst/>
                <a:hlinkClick r:id="rId2"/>
              </a:rPr>
              <a:t>I-693</a:t>
            </a:r>
            <a:r>
              <a:rPr lang="en-US" sz="2400" dirty="0">
                <a:effectLst/>
              </a:rPr>
              <a:t>.</a:t>
            </a:r>
            <a:endParaRPr lang="en-US" sz="2400" dirty="0">
              <a:solidFill>
                <a:srgbClr val="FFFFFF"/>
              </a:solidFill>
              <a:effectLst/>
            </a:endParaRPr>
          </a:p>
          <a:p>
            <a:pPr>
              <a:defRPr/>
            </a:pPr>
            <a:endParaRPr lang="en-US" sz="2800" dirty="0"/>
          </a:p>
        </p:txBody>
      </p:sp>
      <p:sp>
        <p:nvSpPr>
          <p:cNvPr id="23556" name="Slide Number Placeholder 3"/>
          <p:cNvSpPr>
            <a:spLocks noGrp="1"/>
          </p:cNvSpPr>
          <p:nvPr>
            <p:ph type="sldNum" sz="quarter" idx="11"/>
          </p:nvPr>
        </p:nvSpPr>
        <p:spPr>
          <a:noFill/>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fld id="{65511CB8-06FC-48FC-897D-06C4F0D79E5E}" type="slidenum">
              <a:rPr lang="en-US" altLang="en-US" sz="1200" smtClean="0">
                <a:latin typeface="Arial" charset="0"/>
              </a:rPr>
              <a:pPr>
                <a:spcBef>
                  <a:spcPct val="0"/>
                </a:spcBef>
                <a:buClrTx/>
                <a:buSzTx/>
                <a:buFontTx/>
                <a:buNone/>
              </a:pPr>
              <a:t>9</a:t>
            </a:fld>
            <a:endParaRPr lang="en-US" altLang="en-US" sz="1200" smtClean="0">
              <a:latin typeface="Arial" charset="0"/>
            </a:endParaRPr>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72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01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8664</TotalTime>
  <Words>4030</Words>
  <Application>Microsoft Office PowerPoint</Application>
  <PresentationFormat>On-screen Show (4:3)</PresentationFormat>
  <Paragraphs>495</Paragraphs>
  <Slides>60</Slides>
  <Notes>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Stream</vt:lpstr>
      <vt:lpstr>Immigration Medical Exams &amp; Form I-693</vt:lpstr>
      <vt:lpstr>About this Presentation</vt:lpstr>
      <vt:lpstr>Disclaimer</vt:lpstr>
      <vt:lpstr>Dissemination</vt:lpstr>
      <vt:lpstr>Overview</vt:lpstr>
      <vt:lpstr>Admissibility </vt:lpstr>
      <vt:lpstr>Health-related      Grounds of Inadmissibility  </vt:lpstr>
      <vt:lpstr>Medical Examination</vt:lpstr>
      <vt:lpstr>The Role of Civil Surgeons</vt:lpstr>
      <vt:lpstr>The Role of Civil Surgeons</vt:lpstr>
      <vt:lpstr>The Role of Civil Surgeons</vt:lpstr>
      <vt:lpstr>The Role of Civil Surgeons</vt:lpstr>
      <vt:lpstr>PowerPoint Presentation</vt:lpstr>
      <vt:lpstr>Physical or Mental Disorder with Associated Harmful Behavior</vt:lpstr>
      <vt:lpstr> Harmful Behavior</vt:lpstr>
      <vt:lpstr>Examples</vt:lpstr>
      <vt:lpstr>Inadmissibility</vt:lpstr>
      <vt:lpstr>Completing Form I-693</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Completing Form I-693: Civil Surgeon Worksheet, Section 2</vt:lpstr>
      <vt:lpstr>PowerPoint Presentation</vt:lpstr>
      <vt:lpstr>Definition </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Completing Form I-693: Civil Surgeon Worksheet, Section 3</vt:lpstr>
      <vt:lpstr>PowerPoint Presentation</vt:lpstr>
      <vt:lpstr>Completing Form I-693: Civil Surgeon Worksheet, Section 2</vt:lpstr>
      <vt:lpstr>Completing Form I-693: Civil Surgeon Worksheet, Section 3</vt:lpstr>
      <vt:lpstr>Completing Form I-693: Civil Surgeon Worksheet, Section 3</vt:lpstr>
      <vt:lpstr>Completing Form I-693: Civil Surgeon Worksheet, Sections 5-6</vt:lpstr>
      <vt:lpstr>Completing Form I-693: Civil Surgeon Worksheet, Sections 5-6</vt:lpstr>
      <vt:lpstr>Completing Form I-693: Civil Surgeon Worksheet, Section 4</vt:lpstr>
      <vt:lpstr>Completing Form I-693: Civil Surgeon Worksheet, Section 4</vt:lpstr>
      <vt:lpstr>Completing Form I-693:  Final Review</vt:lpstr>
      <vt:lpstr>Latest Developments  </vt:lpstr>
      <vt:lpstr>Latest Developments  </vt:lpstr>
      <vt:lpstr>Latest Developments</vt:lpstr>
      <vt:lpstr>    Common Errors in Completing I-693 </vt:lpstr>
      <vt:lpstr>   Common Errors in Completing I-693 </vt:lpstr>
      <vt:lpstr>   Common Errors in Completing I-693 </vt:lpstr>
      <vt:lpstr>   Common Errors in Completing I-693 </vt:lpstr>
      <vt:lpstr>Summary</vt:lpstr>
      <vt:lpstr>Resources </vt:lpstr>
      <vt:lpstr>Thank you!</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Exams and Form I-693</dc:title>
  <dc:creator>user_template</dc:creator>
  <cp:lastModifiedBy>Kalisha Coleman</cp:lastModifiedBy>
  <cp:revision>294</cp:revision>
  <cp:lastPrinted>2016-07-20T18:30:44Z</cp:lastPrinted>
  <dcterms:created xsi:type="dcterms:W3CDTF">2009-01-29T21:57:12Z</dcterms:created>
  <dcterms:modified xsi:type="dcterms:W3CDTF">2016-08-10T16:19:48Z</dcterms:modified>
</cp:coreProperties>
</file>